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7" r:id="rId3"/>
    <p:sldId id="363" r:id="rId4"/>
    <p:sldId id="323" r:id="rId5"/>
    <p:sldId id="309" r:id="rId6"/>
    <p:sldId id="310" r:id="rId7"/>
    <p:sldId id="312" r:id="rId8"/>
    <p:sldId id="311" r:id="rId9"/>
    <p:sldId id="313" r:id="rId10"/>
    <p:sldId id="314" r:id="rId11"/>
    <p:sldId id="319" r:id="rId12"/>
    <p:sldId id="321" r:id="rId13"/>
    <p:sldId id="324" r:id="rId14"/>
    <p:sldId id="320" r:id="rId15"/>
    <p:sldId id="327" r:id="rId16"/>
    <p:sldId id="329" r:id="rId17"/>
    <p:sldId id="344" r:id="rId18"/>
    <p:sldId id="322" r:id="rId19"/>
    <p:sldId id="345" r:id="rId20"/>
    <p:sldId id="328" r:id="rId21"/>
    <p:sldId id="331" r:id="rId22"/>
    <p:sldId id="346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40" r:id="rId47"/>
  </p:sldIdLst>
  <p:sldSz cx="9144000" cy="6858000" type="screen4x3"/>
  <p:notesSz cx="6808788" cy="99409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2D4BC9"/>
    <a:srgbClr val="F8ECEC"/>
    <a:srgbClr val="DA0058"/>
    <a:srgbClr val="E6005D"/>
    <a:srgbClr val="FF0066"/>
    <a:srgbClr val="FFCC66"/>
    <a:srgbClr val="FF9966"/>
    <a:srgbClr val="FF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B28E8-A7FD-4E72-85CF-D92E4AE3C700}" v="1" dt="2020-02-12T09:23:24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55971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 Plana Buñuel" userId="0251ba7a-bf4d-45b3-84e8-72721c77b0b1" providerId="ADAL" clId="{5EEB28E8-A7FD-4E72-85CF-D92E4AE3C700}"/>
    <pc:docChg chg="modSld">
      <pc:chgData name="Ferran Plana Buñuel" userId="0251ba7a-bf4d-45b3-84e8-72721c77b0b1" providerId="ADAL" clId="{5EEB28E8-A7FD-4E72-85CF-D92E4AE3C700}" dt="2020-02-12T09:23:21.601" v="0" actId="1076"/>
      <pc:docMkLst>
        <pc:docMk/>
      </pc:docMkLst>
      <pc:sldChg chg="modSp">
        <pc:chgData name="Ferran Plana Buñuel" userId="0251ba7a-bf4d-45b3-84e8-72721c77b0b1" providerId="ADAL" clId="{5EEB28E8-A7FD-4E72-85CF-D92E4AE3C700}" dt="2020-02-12T09:23:21.601" v="0" actId="1076"/>
        <pc:sldMkLst>
          <pc:docMk/>
          <pc:sldMk cId="1213031418" sldId="340"/>
        </pc:sldMkLst>
        <pc:spChg chg="mod">
          <ac:chgData name="Ferran Plana Buñuel" userId="0251ba7a-bf4d-45b3-84e8-72721c77b0b1" providerId="ADAL" clId="{5EEB28E8-A7FD-4E72-85CF-D92E4AE3C700}" dt="2020-02-12T09:23:21.601" v="0" actId="1076"/>
          <ac:spMkLst>
            <pc:docMk/>
            <pc:sldMk cId="1213031418" sldId="340"/>
            <ac:spMk id="9" creationId="{00000000-0000-0000-0000-000000000000}"/>
          </ac:spMkLst>
        </pc:spChg>
      </pc:sldChg>
    </pc:docChg>
  </pc:docChgLst>
  <pc:docChgLst>
    <pc:chgData name="Ferran Plana Buñuel" userId="0251ba7a-bf4d-45b3-84e8-72721c77b0b1" providerId="ADAL" clId="{FAD93AF5-40A7-4572-9D15-E399DC62363B}"/>
    <pc:docChg chg="undo modSld sldOrd">
      <pc:chgData name="Ferran Plana Buñuel" userId="0251ba7a-bf4d-45b3-84e8-72721c77b0b1" providerId="ADAL" clId="{FAD93AF5-40A7-4572-9D15-E399DC62363B}" dt="2019-09-05T10:59:12.205" v="6"/>
      <pc:docMkLst>
        <pc:docMk/>
      </pc:docMkLst>
      <pc:sldChg chg="ord">
        <pc:chgData name="Ferran Plana Buñuel" userId="0251ba7a-bf4d-45b3-84e8-72721c77b0b1" providerId="ADAL" clId="{FAD93AF5-40A7-4572-9D15-E399DC62363B}" dt="2019-09-05T10:59:12.205" v="6"/>
        <pc:sldMkLst>
          <pc:docMk/>
          <pc:sldMk cId="83121789" sldId="322"/>
        </pc:sldMkLst>
      </pc:sldChg>
      <pc:sldChg chg="modSp">
        <pc:chgData name="Ferran Plana Buñuel" userId="0251ba7a-bf4d-45b3-84e8-72721c77b0b1" providerId="ADAL" clId="{FAD93AF5-40A7-4572-9D15-E399DC62363B}" dt="2019-06-26T13:30:37.216" v="1" actId="1076"/>
        <pc:sldMkLst>
          <pc:docMk/>
          <pc:sldMk cId="1099981903" sldId="323"/>
        </pc:sldMkLst>
        <pc:grpChg chg="mod">
          <ac:chgData name="Ferran Plana Buñuel" userId="0251ba7a-bf4d-45b3-84e8-72721c77b0b1" providerId="ADAL" clId="{FAD93AF5-40A7-4572-9D15-E399DC62363B}" dt="2019-06-26T13:30:37.216" v="1" actId="1076"/>
          <ac:grpSpMkLst>
            <pc:docMk/>
            <pc:sldMk cId="1099981903" sldId="323"/>
            <ac:grpSpMk id="91" creationId="{00000000-0000-0000-0000-000000000000}"/>
          </ac:grpSpMkLst>
        </pc:grpChg>
      </pc:sldChg>
      <pc:sldChg chg="addSp delSp modSp ord">
        <pc:chgData name="Ferran Plana Buñuel" userId="0251ba7a-bf4d-45b3-84e8-72721c77b0b1" providerId="ADAL" clId="{FAD93AF5-40A7-4572-9D15-E399DC62363B}" dt="2019-08-26T11:17:22.680" v="5" actId="27309"/>
        <pc:sldMkLst>
          <pc:docMk/>
          <pc:sldMk cId="3179573990" sldId="345"/>
        </pc:sldMkLst>
        <pc:graphicFrameChg chg="add del modGraphic">
          <ac:chgData name="Ferran Plana Buñuel" userId="0251ba7a-bf4d-45b3-84e8-72721c77b0b1" providerId="ADAL" clId="{FAD93AF5-40A7-4572-9D15-E399DC62363B}" dt="2019-08-26T11:17:22.680" v="5" actId="27309"/>
          <ac:graphicFrameMkLst>
            <pc:docMk/>
            <pc:sldMk cId="3179573990" sldId="345"/>
            <ac:graphicFrameMk id="3" creationId="{87B04650-A373-4466-87FF-65B2DA29AA5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3F9D-E737-4210-AEDB-095650052BEB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00A3-75C7-4E17-880E-8633DBFBEE7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042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3BFD-79AD-41BA-A4B9-5B21C3BC7B04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622A-ECE2-4AAC-B2CE-CF1E385E402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867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183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Xarxa d’ateneus cooperatius amplia les seves activitats: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nous projectes en l’àmbit del món educatiu: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Conèixer i aprendre el model d’empresa cooperativa a l’escola- FESCOOP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Tallers dirigits a joves estudiants de secundària, batxillerat i cicles formatius de formació professional sobre la creació de cooperatives o societats laborals com a sortida professional.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 tallers poden consistir en xerrades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motivacionals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ara tallers actius presencials i/o virtuals de nous projectes cooperatius, amb metodologies innovadores, amb discurs actual, dinàmiques pràctiques, tallers de prototipatge de productes o serveis sota fórmula cooperativa ajustats a les oportunitats del territori, realització de 15 tallers dirigits a un mínim de 20 alumnes/professors, amb un total de 300 participants.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Visites a entitats: aprendre el model d’empresa cooperativa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visites a cooperatives orientades com a sessions de formació a empreses per apropar els les alumnes de diferents estudis a la realitat de les empreses cooperatives del seu territori més proper.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visites han de permetre conèixer les característiques específiques del treball cooperatiu i aprendre sobre les dinàmiques del món laboral i empresarial, mínim quatre hores de formació / dues empreses d'economia social o cooperativa.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 de cooperatives d’alumnes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col·lectives i individualitzades dirigides a la creació de cooperatives d'alumnes. Les sessions han de permetre acompanyar els alumnes de primària i/o secundària en el procés de creació d'una activitat de manera cooperativa, mínim dues cooperatives d'alumnes constituïdes.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han d'englobar la constitució i creació d'una marca, l'elecció de càrrecs, realització de l'activitat, resultats i distribució d'excedents, si escau.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sessions s'han de fer en col·laboració amb la federació de cooperatives d'ensenyament.</a:t>
            </a:r>
          </a:p>
          <a:p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nous projectes en l’àmbit de la creació i creixement: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Acompanyament per a la viabilitat de projectes de creixement de l’economia social, el tercer sector i les cooperatives. 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 sensibilització o dinamització i assessorament per a la creació o creixement.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de mínim quatre sessions col·lectives i dues sessions d'acompanyament expert individual per al disseny d'estratègies vinculades al creixement i a la internacionalització d'entitats de l'economia social i cooperativa. 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accions col·lectives i d'acompanyament individual han de permetre a les entitats participants enfortir la seva viabilitat i ajudar a millorar l'estratègia de gestió des d'una perspectiva de model de negoci, assegurant una bona gestió i sostenibilitat.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a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Accions destinades a fomentar la col·laboració entre empreses de l'economia social i cooperativa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territori amb l'objectiu de crear nous projectes que fomentin l'ocupabilitat i la inserció laboral i el desenvolupament del territori.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 sobre les mancances i oportunitats socioeconòmiques del territori i elaboració d'una proposta bàsica de treball per posar en marxa el projecte, mínim una proposta de treball.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 de les empreses i/o entitats del territori susceptibles de participar en la posada en marxa del projecte.</a:t>
            </a:r>
          </a:p>
          <a:p>
            <a:pPr lvl="0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Organització i acompanyament a les empreses i entitats participants en la primera fase de coordinació del projecte, tres sessions d'acompanyament.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actuacions que preveu aquest àmbit han de garantir la inserció laboral i la creació, consolidació i creixement d'empreses de l'economia social i cooperativa amb la consegüent creació de llocs de treball al territori.</a:t>
            </a:r>
          </a:p>
          <a:p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45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84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622A-ECE2-4AAC-B2CE-CF1E385E4025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9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076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921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74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pPr lvl="0"/>
            <a:r>
              <a:rPr lang="ca-ES" noProof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1"/>
            </a:lvl1pPr>
          </a:lstStyle>
          <a:p>
            <a:pPr lvl="0"/>
            <a:r>
              <a:rPr lang="ca-ES" noProof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802D7A7C-148A-49BE-A8F8-A7C0518BAD9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AD5E-3B7A-4D6A-90AC-F7A3CDC355E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CB5F-1D1C-4A0E-80A4-22B651AE269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8C2A-23C2-4B20-B14C-2F74B648DD4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1197-6F1C-431B-998D-CB26718C5F5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23AC-5C50-4F19-A9E6-A1507C75DC4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49BD-D2FC-4AD9-9CB0-252253F8542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1DF9-1689-47B2-B4CA-CE087DCC0D7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4080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B66E-782F-496C-8915-B5AAD4D95FC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7ACA-BD56-4D3C-BD17-2F0C04B7AE1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85E5-E1CA-4B85-9094-3030406AC2C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ol, objectes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A3507-2180-4FD2-A82F-85B60D9246E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ol, gràfic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gràfic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9783-68B6-4A6E-8DF1-932B84C58DC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ECF53-8B81-4D65-8410-FD059083178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683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75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990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8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516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971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15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CD0B9-95F9-474E-BE8D-FE57167635EA}" type="datetimeFigureOut">
              <a:rPr lang="ca-ES" smtClean="0"/>
              <a:pPr/>
              <a:t>12/2/2020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24DB-C43E-4F13-AED2-D5B5FF9FE2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369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11188"/>
            <a:ext cx="77739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 de títol del patró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ca-ES"/>
              <a:t>Feu clic aquí per editar els estils de text del patró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06A9FD-C4CA-4428-9B3A-57C6848A556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762000" y="1676400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gencat.cat/ca/tramits/tramits-temes/Subvencions_afavorir_incorporacio_mercat_treball_joves_acollits_Programa_Garantia_Juvenil?category=" TargetMode="External"/><Relationship Id="rId5" Type="http://schemas.openxmlformats.org/officeDocument/2006/relationships/hyperlink" Target="http://canalempresa.gencat.cat/ca/integraciodepartamentaltramit/tramit/PerTemes/Subvencions_afavorir_incorporacio_mercat_treball_joves_acollits_Programa_Garantia_Juvenil?category=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licacions.economia.gencat.cat/ecofin_pced/AppJava/cepd/creditor.do?reqCode=init&amp;set-locale=ca_ES" TargetMode="External"/><Relationship Id="rId5" Type="http://schemas.openxmlformats.org/officeDocument/2006/relationships/hyperlink" Target="https://www.idcat.cat/idcat/ciutada/menu.do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f.cat/" TargetMode="External"/><Relationship Id="rId2" Type="http://schemas.openxmlformats.org/officeDocument/2006/relationships/hyperlink" Target="https://avalis.cat/index.php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hyperlink" Target="http://www.icf.cat/ca/productes-financers/prestecs/icf-avalis-per-pimes-i-autonom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reball.gencat.cat/ca/ambits/autonom/Programes-per-a-la-consolidacio-i-el-creixement-dels-autonoms/Programa-Consolidat/index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gencat.cat/ca/tramits/sobre-tramits-gencat/com-tramitar-en-linia/acces-a-les-notificacions-electroniques/" TargetMode="External"/><Relationship Id="rId2" Type="http://schemas.openxmlformats.org/officeDocument/2006/relationships/hyperlink" Target="https://aplicacions.economia.gencat.cat/ecofin_pced/AppJava/cepd/creditor.do?reqCode=init&amp;set-locale=ca_ES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hyperlink" Target="http://canalempresa.gencat.cat/ca/integraciodepartamentaltramit/tramit/PerTemes/Subvencions_afavorir_incorporacio_mercat_treball_joves_acollits_Programa_Garantia_Juvenil?category=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iniciatives.stb@gencat.cat" TargetMode="External"/><Relationship Id="rId3" Type="http://schemas.openxmlformats.org/officeDocument/2006/relationships/image" Target="../media/image8.jpeg"/><Relationship Id="rId7" Type="http://schemas.openxmlformats.org/officeDocument/2006/relationships/hyperlink" Target="mailto:alex.llovet@gencat.ca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eballiaferssocials.gencat.cat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garantiajuvenil.gencat.cat/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-36512" y="0"/>
            <a:ext cx="9180512" cy="2952328"/>
          </a:xfrm>
          <a:prstGeom prst="rect">
            <a:avLst/>
          </a:prstGeom>
          <a:solidFill>
            <a:srgbClr val="CD0034"/>
          </a:solidFill>
          <a:ln w="9525">
            <a:noFill/>
            <a:round/>
            <a:headEnd/>
            <a:tailEnd/>
          </a:ln>
        </p:spPr>
        <p:txBody>
          <a:bodyPr lIns="82927" tIns="41464" rIns="82927" bIns="41464" anchor="ctr"/>
          <a:lstStyle/>
          <a:p>
            <a:pPr marL="72000" algn="ctr"/>
            <a:r>
              <a:rPr lang="ca-ES" altLang="ca-ES" sz="4000">
                <a:solidFill>
                  <a:schemeClr val="bg1"/>
                </a:solidFill>
              </a:rPr>
              <a:t>PROGRAMA GARANTIA JUVENIL</a:t>
            </a:r>
          </a:p>
          <a:p>
            <a:pPr marL="72000" algn="ctr"/>
            <a:r>
              <a:rPr lang="ca-ES" sz="4000" b="1">
                <a:solidFill>
                  <a:schemeClr val="bg1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Ajuts per a l’autoocupació</a:t>
            </a:r>
          </a:p>
        </p:txBody>
      </p: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0" y="3143248"/>
            <a:ext cx="9144000" cy="2278606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ca-ES" i="1" dirty="0"/>
              <a:t>El </a:t>
            </a:r>
            <a:r>
              <a:rPr lang="ca-ES" b="1" i="1" dirty="0"/>
              <a:t>Departament de Treball, Afers Socials i Famílies</a:t>
            </a:r>
            <a:r>
              <a:rPr lang="ca-ES" i="1" dirty="0"/>
              <a:t>, promou aquesta mesura amb l’objectiu de crear una oportunitat, per iniciar projectes professionals que permetin desenvolupar les capacitats de les persones joves, i iniciar-se en la vida laboral, mitjançant l’autoocupació</a:t>
            </a:r>
            <a:endParaRPr lang="ca-ES" dirty="0">
              <a:latin typeface="Helvetica" panose="020B0604020202020204" pitchFamily="34" charset="0"/>
              <a:ea typeface="Times New Roman" pitchFamily="18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1357290" y="5072074"/>
            <a:ext cx="6584950" cy="704868"/>
          </a:xfrm>
        </p:spPr>
        <p:txBody>
          <a:bodyPr>
            <a:noAutofit/>
          </a:bodyPr>
          <a:lstStyle/>
          <a:p>
            <a:pPr eaLnBrk="1" hangingPunct="1"/>
            <a:r>
              <a:rPr lang="ca-ES" altLang="ca-ES" sz="1200">
                <a:solidFill>
                  <a:schemeClr val="tx1"/>
                </a:solidFill>
              </a:rPr>
              <a:t>Àlex Llovet Térmens</a:t>
            </a:r>
          </a:p>
          <a:p>
            <a:pPr eaLnBrk="1" hangingPunct="1"/>
            <a:r>
              <a:rPr lang="ca-ES" altLang="ca-ES" sz="1200">
                <a:solidFill>
                  <a:schemeClr val="tx1"/>
                </a:solidFill>
              </a:rPr>
              <a:t>Cap de secció d’Iniciatives per al Treball</a:t>
            </a:r>
          </a:p>
          <a:p>
            <a:pPr eaLnBrk="1" hangingPunct="1"/>
            <a:r>
              <a:rPr lang="ca-ES" altLang="ca-ES" sz="1200">
                <a:solidFill>
                  <a:schemeClr val="tx1"/>
                </a:solidFill>
              </a:rPr>
              <a:t>Serveis Territorials a Barcelona</a:t>
            </a:r>
          </a:p>
        </p:txBody>
      </p:sp>
      <p:pic>
        <p:nvPicPr>
          <p:cNvPr id="10" name="Picture 2" descr="Resultado de imagen de logo iniciativa d'ocupació juven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6425838"/>
            <a:ext cx="1584175" cy="3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inisterio de traba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01493"/>
            <a:ext cx="1512168" cy="3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0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Terminis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8" name="QuadreDeText 57"/>
          <p:cNvSpPr txBox="1"/>
          <p:nvPr/>
        </p:nvSpPr>
        <p:spPr>
          <a:xfrm>
            <a:off x="1835696" y="2329716"/>
            <a:ext cx="590465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>
                <a:solidFill>
                  <a:schemeClr val="bg1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</a:rPr>
              <a:t>Termini de presentació de la sol·licitud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15816" y="2905780"/>
            <a:ext cx="3600399" cy="523220"/>
          </a:xfrm>
          <a:prstGeom prst="rect">
            <a:avLst/>
          </a:prstGeom>
          <a:solidFill>
            <a:srgbClr val="F8ECEC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800" b="1" dirty="0">
                <a:solidFill>
                  <a:srgbClr val="FF0000"/>
                </a:solidFill>
              </a:rPr>
              <a:t>Fins el 19/09/2019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1835696" y="4109010"/>
            <a:ext cx="590465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000" b="1" dirty="0">
                <a:solidFill>
                  <a:schemeClr val="bg1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</a:rPr>
              <a:t>Àmbit temporal de les actuacions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0015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dirty="0"/>
              <a:t>Des de la data d’alta al corresponent règim de la Seguretat Social o Mutualitat a partir de </a:t>
            </a:r>
            <a:r>
              <a:rPr lang="ca-ES" altLang="ca-ES" sz="2400" b="1" dirty="0">
                <a:solidFill>
                  <a:srgbClr val="FF0000"/>
                </a:solidFill>
              </a:rPr>
              <a:t>l’01/10/2018 fins el 19/09/2019</a:t>
            </a:r>
          </a:p>
        </p:txBody>
      </p: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2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 err="1">
                  <a:solidFill>
                    <a:schemeClr val="bg1"/>
                  </a:solidFill>
                </a:rPr>
                <a:t>Sol.licitud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274" y="1916832"/>
            <a:ext cx="8407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altLang="ca-ES" sz="2000" dirty="0"/>
              <a:t>Podeu trobar el Formulari a:</a:t>
            </a:r>
          </a:p>
          <a:p>
            <a:pPr algn="just">
              <a:defRPr/>
            </a:pPr>
            <a:endParaRPr lang="ca-ES" altLang="ca-ES" sz="2000" u="sng" dirty="0"/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ca-ES" sz="2000" dirty="0"/>
              <a:t>	Web de Canal Empresa </a:t>
            </a:r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ca-ES" sz="2000" dirty="0"/>
              <a:t>	(</a:t>
            </a:r>
            <a:r>
              <a:rPr lang="ca-ES" altLang="ca-ES" u="sng" kern="0" dirty="0">
                <a:solidFill>
                  <a:srgbClr val="000000"/>
                </a:solidFill>
                <a:latin typeface="Arial"/>
                <a:hlinkClick r:id="rId5"/>
              </a:rPr>
              <a:t>Sol·licitud de subvenció </a:t>
            </a:r>
            <a:r>
              <a:rPr lang="ca-ES" altLang="ca-ES" u="sng" kern="0" dirty="0" err="1">
                <a:solidFill>
                  <a:srgbClr val="000000"/>
                </a:solidFill>
                <a:latin typeface="Arial"/>
                <a:hlinkClick r:id="rId5"/>
              </a:rPr>
              <a:t>autoocupacio</a:t>
            </a:r>
            <a:r>
              <a:rPr lang="ca-ES" altLang="ca-ES" u="sng" kern="0" dirty="0">
                <a:solidFill>
                  <a:srgbClr val="000000"/>
                </a:solidFill>
                <a:latin typeface="Arial"/>
                <a:hlinkClick r:id="rId5"/>
              </a:rPr>
              <a:t> GJ (</a:t>
            </a:r>
            <a:r>
              <a:rPr lang="ca-ES" altLang="ca-ES" u="sng" kern="0" dirty="0" err="1">
                <a:solidFill>
                  <a:srgbClr val="000000"/>
                </a:solidFill>
                <a:latin typeface="Arial"/>
                <a:hlinkClick r:id="rId5"/>
              </a:rPr>
              <a:t>Canalempresa</a:t>
            </a:r>
            <a:r>
              <a:rPr lang="ca-ES" altLang="ca-ES" u="sng" kern="0" dirty="0">
                <a:solidFill>
                  <a:srgbClr val="000000"/>
                </a:solidFill>
                <a:latin typeface="Arial"/>
                <a:hlinkClick r:id="rId5"/>
              </a:rPr>
              <a:t>)</a:t>
            </a:r>
            <a:endParaRPr lang="ca-ES" altLang="ca-ES" u="sng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endParaRPr lang="ca-ES" sz="2000" dirty="0"/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ca-ES" sz="2000" dirty="0"/>
              <a:t>	Apartat Tràmits del portal de Treball </a:t>
            </a:r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ca-ES" sz="2000" dirty="0"/>
              <a:t>	(</a:t>
            </a:r>
            <a:r>
              <a:rPr lang="es-ES" altLang="ca-ES" u="sng" kern="0" dirty="0" err="1">
                <a:solidFill>
                  <a:srgbClr val="000000"/>
                </a:solidFill>
                <a:latin typeface="Arial"/>
                <a:hlinkClick r:id="rId6"/>
              </a:rPr>
              <a:t>Sol·licitud</a:t>
            </a:r>
            <a:r>
              <a:rPr lang="es-ES" altLang="ca-ES" u="sng" kern="0" dirty="0">
                <a:solidFill>
                  <a:srgbClr val="000000"/>
                </a:solidFill>
                <a:latin typeface="Arial"/>
                <a:hlinkClick r:id="rId6"/>
              </a:rPr>
              <a:t> de </a:t>
            </a:r>
            <a:r>
              <a:rPr lang="es-ES" altLang="ca-ES" u="sng" kern="0" dirty="0" err="1">
                <a:solidFill>
                  <a:srgbClr val="000000"/>
                </a:solidFill>
                <a:latin typeface="Arial"/>
                <a:hlinkClick r:id="rId6"/>
              </a:rPr>
              <a:t>subvenció</a:t>
            </a:r>
            <a:r>
              <a:rPr lang="es-ES" altLang="ca-ES" u="sng" kern="0" dirty="0">
                <a:solidFill>
                  <a:srgbClr val="000000"/>
                </a:solidFill>
                <a:latin typeface="Arial"/>
                <a:hlinkClick r:id="rId6"/>
              </a:rPr>
              <a:t> </a:t>
            </a:r>
            <a:r>
              <a:rPr lang="es-ES" altLang="ca-ES" u="sng" kern="0" dirty="0" err="1">
                <a:solidFill>
                  <a:srgbClr val="000000"/>
                </a:solidFill>
                <a:latin typeface="Arial"/>
                <a:hlinkClick r:id="rId6"/>
              </a:rPr>
              <a:t>autoocupació</a:t>
            </a:r>
            <a:r>
              <a:rPr lang="es-ES" altLang="ca-ES" u="sng" kern="0" dirty="0">
                <a:solidFill>
                  <a:srgbClr val="000000"/>
                </a:solidFill>
                <a:latin typeface="Arial"/>
                <a:hlinkClick r:id="rId6"/>
              </a:rPr>
              <a:t> GJ (</a:t>
            </a:r>
            <a:r>
              <a:rPr lang="es-ES" altLang="ca-ES" u="sng" kern="0" dirty="0" err="1">
                <a:solidFill>
                  <a:srgbClr val="000000"/>
                </a:solidFill>
                <a:latin typeface="Arial"/>
                <a:hlinkClick r:id="rId6"/>
              </a:rPr>
              <a:t>Gencat</a:t>
            </a:r>
            <a:r>
              <a:rPr lang="es-ES" altLang="ca-ES" u="sng" kern="0" dirty="0">
                <a:solidFill>
                  <a:srgbClr val="000000"/>
                </a:solidFill>
                <a:latin typeface="Arial"/>
                <a:hlinkClick r:id="rId6"/>
              </a:rPr>
              <a:t>)</a:t>
            </a:r>
            <a:endParaRPr lang="ca-ES" altLang="ca-ES" kern="0" dirty="0">
              <a:solidFill>
                <a:srgbClr val="000000"/>
              </a:solidFill>
              <a:latin typeface="Arial"/>
            </a:endParaRPr>
          </a:p>
          <a:p>
            <a:pPr algn="just">
              <a:defRPr/>
            </a:pPr>
            <a:endParaRPr lang="ca-ES" sz="2000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90119" y="2664354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96162" y="3662143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5" y="5014917"/>
            <a:ext cx="5184576" cy="646331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altLang="ca-ES" b="1" dirty="0">
                <a:solidFill>
                  <a:srgbClr val="C00000"/>
                </a:solidFill>
              </a:rPr>
              <a:t>Presentació a través d’aquests portals per via electrònica</a:t>
            </a:r>
          </a:p>
        </p:txBody>
      </p:sp>
      <p:grpSp>
        <p:nvGrpSpPr>
          <p:cNvPr id="11" name="Group 103"/>
          <p:cNvGrpSpPr/>
          <p:nvPr/>
        </p:nvGrpSpPr>
        <p:grpSpPr>
          <a:xfrm rot="10800000" flipV="1">
            <a:off x="503292" y="2348880"/>
            <a:ext cx="3060596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1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2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3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01925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 err="1">
                  <a:solidFill>
                    <a:schemeClr val="bg1"/>
                  </a:solidFill>
                </a:rPr>
                <a:t>Sol.licitud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265605"/>
            <a:ext cx="8317440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altLang="ca-ES" sz="2400" dirty="0"/>
              <a:t>Cal disposar d’un certificat digital vàlid i vigent o </a:t>
            </a:r>
            <a:r>
              <a:rPr lang="ca-ES" altLang="ca-ES" sz="2400" dirty="0" err="1"/>
              <a:t>IdCATmòbil</a:t>
            </a:r>
            <a:endParaRPr lang="ca-ES" altLang="ca-ES" sz="2400" dirty="0"/>
          </a:p>
          <a:p>
            <a:pPr algn="just">
              <a:defRPr/>
            </a:pPr>
            <a:endParaRPr lang="ca-ES" altLang="ca-ES" sz="2400" u="sng" dirty="0"/>
          </a:p>
          <a:p>
            <a:pPr algn="just">
              <a:defRPr/>
            </a:pPr>
            <a:r>
              <a:rPr lang="ca-ES" sz="2400" dirty="0"/>
              <a:t>	</a:t>
            </a:r>
            <a:r>
              <a:rPr lang="ca-ES" dirty="0"/>
              <a:t>Certificat del DNI electrònic (</a:t>
            </a:r>
            <a:r>
              <a:rPr lang="ca-ES" dirty="0" err="1"/>
              <a:t>eDNI</a:t>
            </a:r>
            <a:r>
              <a:rPr lang="ca-ES" dirty="0"/>
              <a:t>)</a:t>
            </a:r>
          </a:p>
          <a:p>
            <a:pPr algn="just">
              <a:defRPr/>
            </a:pPr>
            <a:endParaRPr lang="ca-ES" dirty="0"/>
          </a:p>
          <a:p>
            <a:pPr algn="just">
              <a:defRPr/>
            </a:pPr>
            <a:r>
              <a:rPr lang="ca-ES" dirty="0"/>
              <a:t>	Certificat </a:t>
            </a:r>
            <a:r>
              <a:rPr lang="ca-ES" dirty="0" err="1"/>
              <a:t>idCAT</a:t>
            </a:r>
            <a:r>
              <a:rPr lang="ca-ES" dirty="0"/>
              <a:t> emès pel Consorci d’Administració Oberta 	de Catalunya</a:t>
            </a:r>
          </a:p>
          <a:p>
            <a:pPr algn="just">
              <a:defRPr/>
            </a:pPr>
            <a:r>
              <a:rPr lang="ca-ES" dirty="0"/>
              <a:t>	</a:t>
            </a:r>
          </a:p>
          <a:p>
            <a:pPr algn="just">
              <a:defRPr/>
            </a:pPr>
            <a:r>
              <a:rPr lang="ca-ES" dirty="0"/>
              <a:t>	</a:t>
            </a:r>
            <a:r>
              <a:rPr lang="ca-ES" b="1" i="1" dirty="0">
                <a:solidFill>
                  <a:srgbClr val="FF0000"/>
                </a:solidFill>
              </a:rPr>
              <a:t>NOVETAT: </a:t>
            </a:r>
            <a:r>
              <a:rPr lang="ca-ES" b="1" dirty="0" err="1"/>
              <a:t>IdCATmòbil</a:t>
            </a:r>
            <a:r>
              <a:rPr lang="ca-ES" b="1" dirty="0"/>
              <a:t>  	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ca-ES" altLang="ca-ES" sz="1600" u="sng" kern="0" dirty="0">
                <a:solidFill>
                  <a:srgbClr val="000000"/>
                </a:solidFill>
                <a:latin typeface="Arial"/>
                <a:hlinkClick r:id="rId5"/>
              </a:rPr>
              <a:t>Certificats digitals</a:t>
            </a:r>
            <a:endParaRPr lang="ca-ES" altLang="ca-ES" sz="1600" u="sng" kern="0" dirty="0">
              <a:solidFill>
                <a:srgbClr val="000000"/>
              </a:solidFill>
              <a:latin typeface="Arial"/>
              <a:hlinkClick r:id="rId6"/>
            </a:endParaRPr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999635" y="4221088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1021677" y="3705999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999635" y="3099449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grpSp>
        <p:nvGrpSpPr>
          <p:cNvPr id="67" name="Group 103"/>
          <p:cNvGrpSpPr/>
          <p:nvPr/>
        </p:nvGrpSpPr>
        <p:grpSpPr>
          <a:xfrm rot="10800000" flipV="1">
            <a:off x="2278690" y="2727909"/>
            <a:ext cx="5748592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0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3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4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5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9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0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1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3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4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5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6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7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8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9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0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1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2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3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4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5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6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7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8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9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0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1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52781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Certificat digital 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48" y="1798945"/>
            <a:ext cx="5512792" cy="479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62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Sol·licitar l’ajut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0" r="2239" b="5367"/>
          <a:stretch/>
        </p:blipFill>
        <p:spPr bwMode="auto">
          <a:xfrm>
            <a:off x="635732" y="2276475"/>
            <a:ext cx="7660543" cy="37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2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Sol·licitar l’ajut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r="1374" b="5908"/>
          <a:stretch/>
        </p:blipFill>
        <p:spPr bwMode="auto">
          <a:xfrm>
            <a:off x="746795" y="2181224"/>
            <a:ext cx="7235155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0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Sol·licitar l’ajut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" name="Picture 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1342"/>
            <a:ext cx="4824536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6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Sol·licitar l’ajut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" r="1039" b="6144"/>
          <a:stretch/>
        </p:blipFill>
        <p:spPr bwMode="auto">
          <a:xfrm>
            <a:off x="857552" y="2204864"/>
            <a:ext cx="7386856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Sol·licitar 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265605"/>
            <a:ext cx="8317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altLang="ca-ES" sz="2400" dirty="0"/>
              <a:t>Com validar el formulari de sol·licitud</a:t>
            </a:r>
            <a:endParaRPr lang="ca-ES" altLang="ca-ES" sz="2400" b="1" i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ca-ES" altLang="ca-ES" sz="2400" u="sng" dirty="0"/>
          </a:p>
          <a:p>
            <a:pPr algn="just">
              <a:defRPr/>
            </a:pPr>
            <a:r>
              <a:rPr lang="ca-ES" sz="2400" dirty="0"/>
              <a:t>	</a:t>
            </a:r>
            <a:r>
              <a:rPr lang="ca-ES" dirty="0"/>
              <a:t>Descarregueu-vos el formulari</a:t>
            </a:r>
          </a:p>
          <a:p>
            <a:pPr algn="just">
              <a:defRPr/>
            </a:pPr>
            <a:endParaRPr lang="ca-ES" dirty="0"/>
          </a:p>
          <a:p>
            <a:pPr algn="just">
              <a:defRPr/>
            </a:pPr>
            <a:r>
              <a:rPr lang="ca-ES" dirty="0"/>
              <a:t>	Empleneu, valideu i deseu el formulari al vostre ordinador</a:t>
            </a:r>
          </a:p>
          <a:p>
            <a:pPr algn="just">
              <a:defRPr/>
            </a:pPr>
            <a:r>
              <a:rPr lang="ca-ES" dirty="0"/>
              <a:t>	</a:t>
            </a:r>
          </a:p>
          <a:p>
            <a:pPr lvl="2" algn="just">
              <a:defRPr/>
            </a:pPr>
            <a:r>
              <a:rPr lang="ca-ES" dirty="0"/>
              <a:t>Envieu a tramitar i rebre acusament de rebuda. Us sortirà pantalla que us indicarà com podeu tramitar la vostra sol·licitud:</a:t>
            </a:r>
          </a:p>
          <a:p>
            <a:pPr marL="1200150" lvl="2" indent="-285750" algn="just">
              <a:buFontTx/>
              <a:buChar char="-"/>
              <a:defRPr/>
            </a:pPr>
            <a:r>
              <a:rPr lang="ca-ES" dirty="0"/>
              <a:t>Mitjançant </a:t>
            </a:r>
            <a:r>
              <a:rPr lang="ca-ES" dirty="0" err="1"/>
              <a:t>IdCAT</a:t>
            </a:r>
            <a:r>
              <a:rPr lang="ca-ES" dirty="0"/>
              <a:t> mòbil: amb el número del vostre mòbil.</a:t>
            </a:r>
          </a:p>
          <a:p>
            <a:pPr marL="1200150" lvl="2" indent="-285750" algn="just">
              <a:buFontTx/>
              <a:buChar char="-"/>
              <a:defRPr/>
            </a:pPr>
            <a:r>
              <a:rPr lang="ca-ES" dirty="0"/>
              <a:t>Mitjançant certificat digital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dirty="0"/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999635" y="4221088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1021677" y="3705999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999635" y="3099449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grpSp>
        <p:nvGrpSpPr>
          <p:cNvPr id="67" name="Group 103"/>
          <p:cNvGrpSpPr/>
          <p:nvPr/>
        </p:nvGrpSpPr>
        <p:grpSpPr>
          <a:xfrm rot="10800000" flipV="1">
            <a:off x="1193359" y="2776730"/>
            <a:ext cx="5748592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0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3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4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5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9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0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1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3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4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5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6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7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8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9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0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1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2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3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4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5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6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7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8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9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0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1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17957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Sol·licitar l’ajut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r="1292" b="5742"/>
          <a:stretch/>
        </p:blipFill>
        <p:spPr bwMode="auto">
          <a:xfrm>
            <a:off x="755576" y="2185809"/>
            <a:ext cx="7386856" cy="360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2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2736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213285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a-ES" altLang="ca-ES" dirty="0"/>
          </a:p>
          <a:p>
            <a:endParaRPr lang="ca-ES" altLang="ca-ES" dirty="0"/>
          </a:p>
        </p:txBody>
      </p:sp>
      <p:sp>
        <p:nvSpPr>
          <p:cNvPr id="2" name="Rectangle 1"/>
          <p:cNvSpPr/>
          <p:nvPr/>
        </p:nvSpPr>
        <p:spPr>
          <a:xfrm>
            <a:off x="2592849" y="1052736"/>
            <a:ext cx="4002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a-ES" sz="2800" b="1" dirty="0">
                <a:solidFill>
                  <a:schemeClr val="bg1"/>
                </a:solidFill>
              </a:rPr>
              <a:t>Resum activitat any 2018 </a:t>
            </a:r>
          </a:p>
        </p:txBody>
      </p:sp>
      <p:grpSp>
        <p:nvGrpSpPr>
          <p:cNvPr id="15" name="Agrupa 14"/>
          <p:cNvGrpSpPr/>
          <p:nvPr/>
        </p:nvGrpSpPr>
        <p:grpSpPr>
          <a:xfrm>
            <a:off x="-36512" y="548680"/>
            <a:ext cx="9180512" cy="523220"/>
            <a:chOff x="-36512" y="1556792"/>
            <a:chExt cx="9180512" cy="523220"/>
          </a:xfrm>
        </p:grpSpPr>
        <p:sp>
          <p:nvSpPr>
            <p:cNvPr id="16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r>
                <a:rPr lang="ca-ES" sz="1600" b="1" dirty="0">
                  <a:solidFill>
                    <a:schemeClr val="bg1"/>
                  </a:solidFill>
                  <a:latin typeface="Helvetica" panose="020B0604020202020204" pitchFamily="34" charset="0"/>
                  <a:ea typeface="Arial Unicode MS" panose="020B0604020202020204" pitchFamily="34" charset="-128"/>
                  <a:cs typeface="Helvetica" panose="020B0604020202020204" pitchFamily="34" charset="0"/>
                </a:rPr>
                <a:t>Ajuts per a l’autoocupació de joves inscrits a Garantia Juvenil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49896" y="1677070"/>
            <a:ext cx="2270125" cy="2268538"/>
          </a:xfrm>
          <a:prstGeom prst="ellipse">
            <a:avLst/>
          </a:prstGeom>
          <a:solidFill>
            <a:srgbClr val="143C3E"/>
          </a:solidFill>
          <a:ln w="28575" cmpd="sng">
            <a:solidFill>
              <a:srgbClr val="F381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dirty="0"/>
          </a:p>
        </p:txBody>
      </p:sp>
      <p:sp>
        <p:nvSpPr>
          <p:cNvPr id="20" name="TextBox 120"/>
          <p:cNvSpPr txBox="1">
            <a:spLocks noChangeArrowheads="1"/>
          </p:cNvSpPr>
          <p:nvPr/>
        </p:nvSpPr>
        <p:spPr bwMode="auto">
          <a:xfrm>
            <a:off x="749896" y="2226345"/>
            <a:ext cx="24336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AR" sz="5400" b="1" dirty="0">
                <a:solidFill>
                  <a:schemeClr val="bg1"/>
                </a:solidFill>
                <a:latin typeface="Arial" charset="0"/>
                <a:cs typeface="Arial" charset="0"/>
              </a:rPr>
              <a:t>60%</a:t>
            </a:r>
            <a:r>
              <a:rPr lang="ca-ES" altLang="es-A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de tota Catalunya</a:t>
            </a:r>
            <a:endParaRPr lang="ca-ES" altLang="es-AR" sz="5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644" y="1696998"/>
            <a:ext cx="2268538" cy="2268537"/>
          </a:xfrm>
          <a:prstGeom prst="ellipse">
            <a:avLst/>
          </a:prstGeom>
          <a:solidFill>
            <a:srgbClr val="143C3E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dirty="0"/>
          </a:p>
        </p:txBody>
      </p:sp>
      <p:sp>
        <p:nvSpPr>
          <p:cNvPr id="22" name="TextBox 121"/>
          <p:cNvSpPr txBox="1">
            <a:spLocks noChangeArrowheads="1"/>
          </p:cNvSpPr>
          <p:nvPr/>
        </p:nvSpPr>
        <p:spPr bwMode="auto">
          <a:xfrm>
            <a:off x="5781501" y="2174240"/>
            <a:ext cx="20097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AR" sz="5400" b="1" dirty="0">
                <a:solidFill>
                  <a:schemeClr val="bg1"/>
                </a:solidFill>
                <a:latin typeface="Arial" charset="0"/>
                <a:cs typeface="Arial" charset="0"/>
              </a:rPr>
              <a:t>422</a:t>
            </a:r>
            <a:r>
              <a:rPr lang="ca-ES" altLang="es-A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sol·licituds comarques BCN</a:t>
            </a:r>
            <a:endParaRPr lang="ca-ES" altLang="es-AR" sz="5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Box 124"/>
          <p:cNvSpPr txBox="1">
            <a:spLocks noChangeArrowheads="1"/>
          </p:cNvSpPr>
          <p:nvPr/>
        </p:nvSpPr>
        <p:spPr bwMode="auto">
          <a:xfrm>
            <a:off x="2700362" y="4527624"/>
            <a:ext cx="252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A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3.065.563€</a:t>
            </a:r>
            <a:r>
              <a:rPr lang="ca-ES" altLang="es-A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comarques BCN</a:t>
            </a:r>
            <a:r>
              <a:rPr lang="ca-ES" altLang="es-A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5781501" y="4234068"/>
            <a:ext cx="2384425" cy="2266950"/>
          </a:xfrm>
          <a:prstGeom prst="ellipse">
            <a:avLst/>
          </a:prstGeom>
          <a:solidFill>
            <a:srgbClr val="143C3E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dirty="0"/>
          </a:p>
        </p:txBody>
      </p:sp>
      <p:sp>
        <p:nvSpPr>
          <p:cNvPr id="26" name="TextBox 124"/>
          <p:cNvSpPr txBox="1">
            <a:spLocks noChangeArrowheads="1"/>
          </p:cNvSpPr>
          <p:nvPr/>
        </p:nvSpPr>
        <p:spPr bwMode="auto">
          <a:xfrm>
            <a:off x="5744988" y="4767468"/>
            <a:ext cx="252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A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3.095.164€</a:t>
            </a:r>
            <a:r>
              <a:rPr lang="ca-ES" altLang="es-A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comarques BCN</a:t>
            </a:r>
            <a:r>
              <a:rPr lang="ca-ES" altLang="es-A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635596" y="4242163"/>
            <a:ext cx="2384425" cy="2268537"/>
          </a:xfrm>
          <a:prstGeom prst="ellipse">
            <a:avLst/>
          </a:prstGeom>
          <a:solidFill>
            <a:srgbClr val="143C3E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36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313 </a:t>
            </a:r>
            <a:r>
              <a:rPr lang="ca-ES" sz="1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empreses creades comarques BCN</a:t>
            </a:r>
          </a:p>
        </p:txBody>
      </p:sp>
      <p:cxnSp>
        <p:nvCxnSpPr>
          <p:cNvPr id="28" name="Connector de fletxa recta 27"/>
          <p:cNvCxnSpPr/>
          <p:nvPr/>
        </p:nvCxnSpPr>
        <p:spPr>
          <a:xfrm>
            <a:off x="3056211" y="5297771"/>
            <a:ext cx="2695623" cy="66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de fletxa recta 29"/>
          <p:cNvCxnSpPr/>
          <p:nvPr/>
        </p:nvCxnSpPr>
        <p:spPr>
          <a:xfrm>
            <a:off x="3020021" y="2729242"/>
            <a:ext cx="2695623" cy="66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9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Sol·licitar l’ajut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r="1590" b="5441"/>
          <a:stretch/>
        </p:blipFill>
        <p:spPr bwMode="auto">
          <a:xfrm>
            <a:off x="599728" y="2181225"/>
            <a:ext cx="778227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52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Sol·licitud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265605"/>
            <a:ext cx="8317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algn="just">
              <a:defRPr/>
            </a:pPr>
            <a:r>
              <a:rPr lang="ca-ES" b="1" dirty="0"/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39" y="1929320"/>
            <a:ext cx="5728410" cy="380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3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Procediment de concessió 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492896"/>
            <a:ext cx="806489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ct val="0"/>
              </a:spcBef>
            </a:pPr>
            <a:r>
              <a:rPr lang="ca-ES" altLang="ca-ES" sz="2400" dirty="0"/>
              <a:t>Concurrència no competitiva</a:t>
            </a:r>
          </a:p>
          <a:p>
            <a:pPr algn="just">
              <a:lnSpc>
                <a:spcPts val="2200"/>
              </a:lnSpc>
              <a:spcBef>
                <a:spcPct val="0"/>
              </a:spcBef>
              <a:buFontTx/>
              <a:buChar char="•"/>
            </a:pPr>
            <a:endParaRPr lang="ca-ES" altLang="ca-ES" sz="2400" u="sng" dirty="0"/>
          </a:p>
          <a:p>
            <a:pPr algn="just">
              <a:lnSpc>
                <a:spcPts val="2200"/>
              </a:lnSpc>
              <a:spcBef>
                <a:spcPct val="0"/>
              </a:spcBef>
            </a:pPr>
            <a:r>
              <a:rPr lang="ca-ES" altLang="ca-ES" sz="2400" dirty="0"/>
              <a:t>   </a:t>
            </a:r>
          </a:p>
          <a:p>
            <a:pPr algn="just">
              <a:lnSpc>
                <a:spcPts val="2200"/>
              </a:lnSpc>
              <a:spcBef>
                <a:spcPct val="0"/>
              </a:spcBef>
            </a:pPr>
            <a:r>
              <a:rPr lang="ca-ES" altLang="ca-ES" b="1" dirty="0">
                <a:solidFill>
                  <a:srgbClr val="C00000"/>
                </a:solidFill>
              </a:rPr>
              <a:t>Això què vol dir?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818722" y="4047866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804455" y="5075289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grpSp>
        <p:nvGrpSpPr>
          <p:cNvPr id="10" name="Group 103"/>
          <p:cNvGrpSpPr/>
          <p:nvPr/>
        </p:nvGrpSpPr>
        <p:grpSpPr>
          <a:xfrm rot="10800000" flipV="1">
            <a:off x="302666" y="2897857"/>
            <a:ext cx="4125318" cy="64661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11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1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2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356367" y="4749063"/>
            <a:ext cx="7320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2400" dirty="0">
                <a:solidFill>
                  <a:prstClr val="black"/>
                </a:solidFill>
              </a:rPr>
              <a:t>La data que tindrà validesa per determinar l’ordre serà la data en la que 	es completa tota la documentació exigida</a:t>
            </a:r>
            <a:endParaRPr lang="ca-ES" dirty="0"/>
          </a:p>
        </p:txBody>
      </p:sp>
      <p:sp>
        <p:nvSpPr>
          <p:cNvPr id="4" name="Rectangle 3"/>
          <p:cNvSpPr/>
          <p:nvPr/>
        </p:nvSpPr>
        <p:spPr>
          <a:xfrm>
            <a:off x="1455687" y="3861048"/>
            <a:ext cx="687911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200"/>
              </a:lnSpc>
              <a:spcBef>
                <a:spcPct val="0"/>
              </a:spcBef>
            </a:pPr>
            <a:r>
              <a:rPr lang="ca-ES" altLang="ca-ES" sz="2400" dirty="0">
                <a:solidFill>
                  <a:prstClr val="black"/>
                </a:solidFill>
              </a:rPr>
              <a:t>Les sol·licituds es tramitaran i resoldran per ordre cronològic de presentació per registre. </a:t>
            </a:r>
          </a:p>
        </p:txBody>
      </p:sp>
    </p:spTree>
    <p:extLst>
      <p:ext uri="{BB962C8B-B14F-4D97-AF65-F5344CB8AC3E}">
        <p14:creationId xmlns:p14="http://schemas.microsoft.com/office/powerpoint/2010/main" val="65358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Procediment de concessió 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txa dreta 7"/>
          <p:cNvSpPr>
            <a:spLocks noChangeArrowheads="1"/>
          </p:cNvSpPr>
          <p:nvPr/>
        </p:nvSpPr>
        <p:spPr bwMode="auto">
          <a:xfrm>
            <a:off x="6732588" y="46529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a-ES" altLang="ca-ES"/>
          </a:p>
        </p:txBody>
      </p:sp>
      <p:sp>
        <p:nvSpPr>
          <p:cNvPr id="8" name="QuadreDeText 8"/>
          <p:cNvSpPr txBox="1">
            <a:spLocks noChangeArrowheads="1"/>
          </p:cNvSpPr>
          <p:nvPr/>
        </p:nvSpPr>
        <p:spPr bwMode="auto">
          <a:xfrm>
            <a:off x="754063" y="1966913"/>
            <a:ext cx="77041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latin typeface="+mn-lt"/>
              </a:rPr>
              <a:t>Les sol·licituds es tramitaran als SSTT del DTASF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latin typeface="+mn-lt"/>
              </a:rPr>
              <a:t>Documentació que cal adjuntar a la sol·licitud:</a:t>
            </a:r>
          </a:p>
          <a:p>
            <a:pPr lvl="1" algn="just"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AutoNum type="arabicPeriod"/>
            </a:pPr>
            <a:r>
              <a:rPr lang="ca-ES" altLang="ca-ES" sz="2000" b="0" dirty="0">
                <a:latin typeface="+mn-lt"/>
              </a:rPr>
              <a:t>Certificat acreditatiu d’inscripció al Sistema de Garantia Juvenil en situació </a:t>
            </a:r>
            <a:r>
              <a:rPr lang="ca-ES" altLang="ca-ES" sz="2000" b="1" i="1" dirty="0">
                <a:latin typeface="+mn-lt"/>
              </a:rPr>
              <a:t>“Inscrit beneficiari”.</a:t>
            </a:r>
          </a:p>
          <a:p>
            <a:pPr lvl="1" algn="just"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ca-ES" altLang="ca-ES" sz="2000" b="0" dirty="0">
                <a:latin typeface="+mn-lt"/>
              </a:rPr>
              <a:t>Full de domiciliació bancària diligenciat i segellat per l’entitat financera. També  l’ha de signar la persona creditora.</a:t>
            </a:r>
          </a:p>
          <a:p>
            <a:pPr lvl="1" algn="just"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ca-ES" altLang="ca-ES" sz="2000" b="0" dirty="0">
                <a:latin typeface="+mn-lt"/>
              </a:rPr>
              <a:t>En cas de professionals col·legiats, document d’alta en la mutualitat del col·legi professional i últim rebut de pagament.</a:t>
            </a:r>
          </a:p>
          <a:p>
            <a:pPr lvl="1" algn="just"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ca-ES" altLang="ca-ES" sz="2000" b="0" dirty="0">
                <a:latin typeface="+mn-lt"/>
              </a:rPr>
              <a:t>Declaració censal d’alta a l’IAE (model 036-037) o CIRCE.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22015" y="2060848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22015" y="2636912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8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Procediment de concessió 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txa dreta 7"/>
          <p:cNvSpPr>
            <a:spLocks noChangeArrowheads="1"/>
          </p:cNvSpPr>
          <p:nvPr/>
        </p:nvSpPr>
        <p:spPr bwMode="auto">
          <a:xfrm>
            <a:off x="6732588" y="46529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a-ES" altLang="ca-ES"/>
          </a:p>
        </p:txBody>
      </p:sp>
      <p:sp>
        <p:nvSpPr>
          <p:cNvPr id="9" name="QuadreDeText 8"/>
          <p:cNvSpPr txBox="1">
            <a:spLocks noChangeArrowheads="1"/>
          </p:cNvSpPr>
          <p:nvPr/>
        </p:nvSpPr>
        <p:spPr bwMode="auto">
          <a:xfrm>
            <a:off x="1188343" y="2060848"/>
            <a:ext cx="770413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  <a:latin typeface="+mn-lt"/>
              </a:rPr>
              <a:t>Instrucció del procediment: SSTT del DTASF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  <a:latin typeface="+mn-lt"/>
              </a:rPr>
              <a:t>Resolució: Director Territorial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  <a:latin typeface="+mn-lt"/>
              </a:rPr>
              <a:t>Termini màxim per notificar i resoldre: 1 mes des de la data en que l’expedient està complet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  <a:latin typeface="+mn-lt"/>
              </a:rPr>
              <a:t>Resolució d’atorgament no exhaureix la via administrativa: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ca-ES" altLang="ca-ES" sz="2000" b="0" dirty="0">
                <a:solidFill>
                  <a:srgbClr val="000000"/>
                </a:solidFill>
                <a:latin typeface="+mn-lt"/>
              </a:rPr>
              <a:t>Recurs d’alçada davant el director general d’Economia Social, el Tercer Sector, les Cooperatives i l’Autoempresa</a:t>
            </a: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9552" y="3528450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39552" y="4522668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68499" y="2218585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500687" y="5229200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621722" y="2852936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4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Sistema de pagament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uadreDeText 8"/>
          <p:cNvSpPr txBox="1">
            <a:spLocks noChangeArrowheads="1"/>
          </p:cNvSpPr>
          <p:nvPr/>
        </p:nvSpPr>
        <p:spPr bwMode="auto">
          <a:xfrm>
            <a:off x="754063" y="1966913"/>
            <a:ext cx="7704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</a:rPr>
              <a:t>	Bestreta del 80% de subvenció a l’atorgament de l’ajut</a:t>
            </a:r>
          </a:p>
          <a:p>
            <a:pPr marL="0" indent="0" algn="just" eaLnBrk="1" hangingPunct="1"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</a:rPr>
              <a:t>	Pagament del 20% restant un cop verificat el compliment 	d’estar en alta al corresponent règim de la SS o mutualitat 	durant 12 mesos ininterromputs</a:t>
            </a:r>
          </a:p>
          <a:p>
            <a:pPr algn="just" eaLnBrk="1" hangingPunct="1">
              <a:spcBef>
                <a:spcPct val="50000"/>
              </a:spcBef>
              <a:buClrTx/>
              <a:buFont typeface="Arial" charset="0"/>
              <a:buNone/>
            </a:pPr>
            <a:endParaRPr lang="ca-ES" altLang="ca-ES" sz="2000" b="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50000"/>
              </a:spcBef>
              <a:buClrTx/>
              <a:buFont typeface="Arial" charset="0"/>
              <a:buNone/>
            </a:pPr>
            <a:r>
              <a:rPr lang="es-ES" altLang="ca-ES" sz="2000" dirty="0">
                <a:solidFill>
                  <a:srgbClr val="000000"/>
                </a:solidFill>
              </a:rPr>
              <a:t>IMPORTANT</a:t>
            </a:r>
          </a:p>
          <a:p>
            <a:pPr algn="just" eaLnBrk="1" hangingPunct="1">
              <a:spcBef>
                <a:spcPct val="50000"/>
              </a:spcBef>
              <a:buClrTx/>
              <a:buFont typeface="Arial" charset="0"/>
              <a:buNone/>
            </a:pPr>
            <a:endParaRPr lang="es-ES" altLang="ca-ES" sz="2000" b="0" dirty="0">
              <a:solidFill>
                <a:srgbClr val="000000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115616" y="2088290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115616" y="2782830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grpSp>
        <p:nvGrpSpPr>
          <p:cNvPr id="20" name="Group 103"/>
          <p:cNvGrpSpPr/>
          <p:nvPr/>
        </p:nvGrpSpPr>
        <p:grpSpPr>
          <a:xfrm rot="10800000" flipV="1">
            <a:off x="480813" y="4365104"/>
            <a:ext cx="2579019" cy="64662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8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9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0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1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80234" y="4953942"/>
            <a:ext cx="7577966" cy="92333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ca-ES" altLang="ca-ES" dirty="0">
                <a:solidFill>
                  <a:prstClr val="black"/>
                </a:solidFill>
              </a:rPr>
              <a:t>La tramitació del pagament de la subvenció es farà d’acord amb la liquiditat, la disponibilitat pressupostària i els criteris de programació de la Tresoreria de la Generalitat de Catalunya</a:t>
            </a:r>
          </a:p>
        </p:txBody>
      </p:sp>
    </p:spTree>
    <p:extLst>
      <p:ext uri="{BB962C8B-B14F-4D97-AF65-F5344CB8AC3E}">
        <p14:creationId xmlns:p14="http://schemas.microsoft.com/office/powerpoint/2010/main" val="136809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Incompatibilitats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uadreDeText 8"/>
          <p:cNvSpPr txBox="1">
            <a:spLocks noChangeArrowheads="1"/>
          </p:cNvSpPr>
          <p:nvPr/>
        </p:nvSpPr>
        <p:spPr bwMode="auto">
          <a:xfrm>
            <a:off x="754063" y="1916832"/>
            <a:ext cx="770413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ca-ES" altLang="ca-ES" sz="2000" dirty="0">
                <a:solidFill>
                  <a:srgbClr val="000000"/>
                </a:solidFill>
              </a:rPr>
              <a:t>Incompatible amb qualsevol ajut concedit pel mateix objecte d’actuació.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endParaRPr lang="ca-ES" altLang="ca-ES" sz="2000" u="sng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ca-ES" altLang="ca-ES" sz="2000" dirty="0">
                <a:solidFill>
                  <a:srgbClr val="000000"/>
                </a:solidFill>
              </a:rPr>
              <a:t>Compatible amb:</a:t>
            </a:r>
          </a:p>
          <a:p>
            <a:pPr algn="just" eaLnBrk="1" hangingPunct="1"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</a:rPr>
              <a:t>	Capitalització de la prestació d’atur</a:t>
            </a:r>
          </a:p>
          <a:p>
            <a:pPr algn="just" eaLnBrk="1" hangingPunct="1">
              <a:spcBef>
                <a:spcPct val="50000"/>
              </a:spcBef>
              <a:buClrTx/>
              <a:buNone/>
            </a:pPr>
            <a:r>
              <a:rPr lang="ca-ES" altLang="ca-ES" sz="2000" b="0" dirty="0">
                <a:solidFill>
                  <a:srgbClr val="000000"/>
                </a:solidFill>
              </a:rPr>
              <a:t>	Bonificacions i reduccions de quotes a la SS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endParaRPr lang="ca-ES" altLang="ca-ES" sz="2000" b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5025370"/>
            <a:ext cx="6408712" cy="707886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ca-ES" altLang="ca-ES" sz="2000" dirty="0">
                <a:solidFill>
                  <a:srgbClr val="000000"/>
                </a:solidFill>
              </a:rPr>
              <a:t>L’import de la subvenció, de forma aïllada o conjunta amb d’altres, no pot superar el cost de l’activitat subvencionada</a:t>
            </a:r>
          </a:p>
        </p:txBody>
      </p:sp>
      <p:grpSp>
        <p:nvGrpSpPr>
          <p:cNvPr id="18" name="Group 103"/>
          <p:cNvGrpSpPr/>
          <p:nvPr/>
        </p:nvGrpSpPr>
        <p:grpSpPr>
          <a:xfrm rot="10800000" flipV="1">
            <a:off x="765223" y="3516558"/>
            <a:ext cx="2579019" cy="64662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19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1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2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3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4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5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6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7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8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9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1253636" y="3717032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1221079" y="4149080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9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Justificació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31640" y="2660270"/>
            <a:ext cx="7200726" cy="280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ca-ES" altLang="ca-ES" sz="2000" dirty="0">
                <a:solidFill>
                  <a:schemeClr val="tx1"/>
                </a:solidFill>
              </a:rPr>
              <a:t>Comprovació d’ofici per part de l’òrgan </a:t>
            </a:r>
            <a:r>
              <a:rPr lang="ca-ES" altLang="ca-ES" sz="2000" dirty="0" err="1">
                <a:solidFill>
                  <a:schemeClr val="tx1"/>
                </a:solidFill>
              </a:rPr>
              <a:t>concedent</a:t>
            </a:r>
            <a:r>
              <a:rPr lang="ca-ES" altLang="ca-ES" sz="2000" dirty="0">
                <a:solidFill>
                  <a:schemeClr val="tx1"/>
                </a:solidFill>
              </a:rPr>
              <a:t> del compliment dels mesos de permanència en alta al règim que correspongui.</a:t>
            </a:r>
          </a:p>
          <a:p>
            <a:endParaRPr lang="ca-ES" altLang="ca-ES" sz="2000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</a:pPr>
            <a:r>
              <a:rPr lang="ca-ES" altLang="ca-ES" sz="2000" dirty="0">
                <a:solidFill>
                  <a:schemeClr val="tx1"/>
                </a:solidFill>
              </a:rPr>
              <a:t>Es notificarà el seu resultat a la persona beneficiària.</a:t>
            </a:r>
          </a:p>
          <a:p>
            <a:endParaRPr lang="es-ES" altLang="ca-ES" sz="2000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</a:pPr>
            <a:r>
              <a:rPr lang="ca-ES" altLang="ca-ES" sz="2000" dirty="0">
                <a:solidFill>
                  <a:schemeClr val="tx1"/>
                </a:solidFill>
              </a:rPr>
              <a:t>Verificacions administratives i verificacions sobre el terreny.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55576" y="3799855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55650" y="2852936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12317" y="4581128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9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1" name="Agrupa 90"/>
          <p:cNvGrpSpPr/>
          <p:nvPr/>
        </p:nvGrpSpPr>
        <p:grpSpPr>
          <a:xfrm>
            <a:off x="-36512" y="1124744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</a:rPr>
                <a:t>Publicació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4213" y="1989138"/>
            <a:ext cx="7773987" cy="409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Mesures de publicitat que han d’adoptar les persones beneficiàries</a:t>
            </a:r>
          </a:p>
          <a:p>
            <a:pPr algn="l">
              <a:buFont typeface="Wingdings" pitchFamily="2" charset="2"/>
              <a:buNone/>
            </a:pPr>
            <a:endParaRPr lang="ca-ES" altLang="ca-ES" sz="2000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Incloure la imatge institucional del DTASF.</a:t>
            </a:r>
          </a:p>
          <a:p>
            <a:pPr algn="just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Llegenda relativa al finançament públic en cartells, materials impresos, etc.</a:t>
            </a:r>
          </a:p>
          <a:p>
            <a:pPr algn="just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Incloure en totes les mesures d’informació i comunicació l’emblema de la Unió, una referència a la Unió Europea i una referència a l’FSE i a la Iniciativa d’Ocupació Juvenil i el lema </a:t>
            </a:r>
            <a:r>
              <a:rPr lang="ca-ES" altLang="ca-ES" sz="2000" b="1" i="1" dirty="0">
                <a:solidFill>
                  <a:schemeClr val="tx1"/>
                </a:solidFill>
              </a:rPr>
              <a:t>“El Fons Social Europeu inverteix en el teu futur”.</a:t>
            </a:r>
          </a:p>
          <a:p>
            <a:pPr algn="just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Informar dins del seu espai web, si en disposa, de l’operació cofinançada, i col·locar cartell visible al públic on consti el cofinançament del FSE.</a:t>
            </a:r>
          </a:p>
        </p:txBody>
      </p:sp>
      <p:grpSp>
        <p:nvGrpSpPr>
          <p:cNvPr id="8" name="Group 103"/>
          <p:cNvGrpSpPr/>
          <p:nvPr/>
        </p:nvGrpSpPr>
        <p:grpSpPr>
          <a:xfrm rot="10800000">
            <a:off x="611560" y="2420888"/>
            <a:ext cx="6959915" cy="72008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9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pic>
        <p:nvPicPr>
          <p:cNvPr id="1026" name="Picture 2" descr="Resultado de imagen de logo iniciativa d'ocupació juven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05" y="5872203"/>
            <a:ext cx="262818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4C0421-C1E2-4847-9496-C9E52AF5ACCD}" type="slidenum">
              <a:rPr lang="ca-ES" altLang="ca-ES" smtClean="0">
                <a:solidFill>
                  <a:srgbClr val="000000"/>
                </a:solidFill>
              </a:rPr>
              <a:pPr/>
              <a:t>29</a:t>
            </a:fld>
            <a:endParaRPr lang="ca-ES" altLang="ca-ES">
              <a:solidFill>
                <a:srgbClr val="000000"/>
              </a:solidFill>
            </a:endParaRPr>
          </a:p>
        </p:txBody>
      </p:sp>
      <p:cxnSp>
        <p:nvCxnSpPr>
          <p:cNvPr id="32771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32772" name="QuadreDeText 1"/>
          <p:cNvSpPr txBox="1">
            <a:spLocks noChangeArrowheads="1"/>
          </p:cNvSpPr>
          <p:nvPr/>
        </p:nvSpPr>
        <p:spPr bwMode="auto">
          <a:xfrm>
            <a:off x="1403350" y="1125538"/>
            <a:ext cx="6553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altLang="ca-ES" sz="4400">
                <a:solidFill>
                  <a:srgbClr val="FF0000"/>
                </a:solidFill>
              </a:rPr>
              <a:t>PASSOS A SEGUIR QUAN ES REP UNA NOTIFICACIÓ ELECTRÒNICA</a:t>
            </a:r>
          </a:p>
        </p:txBody>
      </p:sp>
      <p:pic>
        <p:nvPicPr>
          <p:cNvPr id="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3620" y="1034170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213285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a-ES" altLang="ca-ES" dirty="0"/>
          </a:p>
          <a:p>
            <a:endParaRPr lang="ca-ES" altLang="ca-ES" dirty="0"/>
          </a:p>
        </p:txBody>
      </p:sp>
      <p:sp>
        <p:nvSpPr>
          <p:cNvPr id="11" name="Freeform 335"/>
          <p:cNvSpPr>
            <a:spLocks noEditPoints="1"/>
          </p:cNvSpPr>
          <p:nvPr/>
        </p:nvSpPr>
        <p:spPr bwMode="auto">
          <a:xfrm rot="15943615" flipV="1">
            <a:off x="4372015" y="3124092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2609" y="1052736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a-ES" sz="2800" b="1" dirty="0">
                <a:solidFill>
                  <a:schemeClr val="bg1"/>
                </a:solidFill>
              </a:rPr>
              <a:t>De què parlem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0744" y="3656350"/>
            <a:ext cx="2286000" cy="92333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ca-ES" altLang="ca-ES" dirty="0">
                <a:solidFill>
                  <a:prstClr val="black"/>
                </a:solidFill>
              </a:rPr>
              <a:t>Es donen </a:t>
            </a:r>
            <a:r>
              <a:rPr lang="ca-ES" altLang="ca-ES" b="1" dirty="0">
                <a:solidFill>
                  <a:srgbClr val="C00000"/>
                </a:solidFill>
              </a:rPr>
              <a:t>d’alta com a Treballadors/es autònoms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7947" y="2001614"/>
            <a:ext cx="3485728" cy="92333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ca-ES" altLang="ca-ES" dirty="0">
                <a:solidFill>
                  <a:prstClr val="black"/>
                </a:solidFill>
              </a:rPr>
              <a:t>Persones joves (entre 16 i 29 anys) inscrites al </a:t>
            </a:r>
            <a:r>
              <a:rPr lang="ca-ES" altLang="ca-ES" b="1" dirty="0">
                <a:solidFill>
                  <a:srgbClr val="C00000"/>
                </a:solidFill>
              </a:rPr>
              <a:t>programa Garantia Juvenil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3311860" y="5301208"/>
            <a:ext cx="2412268" cy="646331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ca-ES"/>
            </a:defPPr>
            <a:lvl1pPr algn="ctr">
              <a:defRPr>
                <a:solidFill>
                  <a:prstClr val="black"/>
                </a:solidFill>
              </a:defRPr>
            </a:lvl1pPr>
          </a:lstStyle>
          <a:p>
            <a:r>
              <a:rPr lang="ca-ES" dirty="0"/>
              <a:t>Poden sol·licitar </a:t>
            </a:r>
          </a:p>
          <a:p>
            <a:r>
              <a:rPr lang="ca-ES" b="1" dirty="0">
                <a:solidFill>
                  <a:srgbClr val="C00000"/>
                </a:solidFill>
              </a:rPr>
              <a:t>ajut a l’autoocupació</a:t>
            </a:r>
          </a:p>
        </p:txBody>
      </p:sp>
      <p:sp>
        <p:nvSpPr>
          <p:cNvPr id="19" name="Freeform 335"/>
          <p:cNvSpPr>
            <a:spLocks noEditPoints="1"/>
          </p:cNvSpPr>
          <p:nvPr/>
        </p:nvSpPr>
        <p:spPr bwMode="auto">
          <a:xfrm rot="15943615" flipV="1">
            <a:off x="4356521" y="4814652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81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971C30-D335-4519-A856-316D819EC0E9}" type="slidenum">
              <a:rPr lang="ca-ES" altLang="ca-ES" smtClean="0"/>
              <a:pPr/>
              <a:t>30</a:t>
            </a:fld>
            <a:endParaRPr lang="ca-ES" altLang="ca-E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5888"/>
            <a:ext cx="5945188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33796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33797" name="QuadreDeText 26"/>
          <p:cNvSpPr txBox="1">
            <a:spLocks noChangeArrowheads="1"/>
          </p:cNvSpPr>
          <p:nvPr/>
        </p:nvSpPr>
        <p:spPr bwMode="auto">
          <a:xfrm>
            <a:off x="1042988" y="765175"/>
            <a:ext cx="23050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1: correu rebut a l’email informat quan s’envia una notificació electrònica</a:t>
            </a:r>
          </a:p>
        </p:txBody>
      </p:sp>
      <p:sp>
        <p:nvSpPr>
          <p:cNvPr id="33798" name="QuadreDeText 32"/>
          <p:cNvSpPr txBox="1">
            <a:spLocks noChangeArrowheads="1"/>
          </p:cNvSpPr>
          <p:nvPr/>
        </p:nvSpPr>
        <p:spPr bwMode="auto">
          <a:xfrm>
            <a:off x="827088" y="4670425"/>
            <a:ext cx="25923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000"/>
              <a:t>Heu de clicar a “Accés a la notificació”</a:t>
            </a:r>
          </a:p>
        </p:txBody>
      </p:sp>
      <p:pic>
        <p:nvPicPr>
          <p:cNvPr id="7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E21F68-E628-42A5-9548-D0491EF63F49}" type="slidenum">
              <a:rPr lang="ca-ES" altLang="ca-ES" smtClean="0"/>
              <a:pPr/>
              <a:t>31</a:t>
            </a:fld>
            <a:endParaRPr lang="ca-ES" altLang="ca-ES"/>
          </a:p>
        </p:txBody>
      </p:sp>
      <p:cxnSp>
        <p:nvCxnSpPr>
          <p:cNvPr id="34819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5388"/>
            <a:ext cx="7345362" cy="497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821" name="QuadreDeText 7"/>
          <p:cNvSpPr txBox="1">
            <a:spLocks noChangeArrowheads="1"/>
          </p:cNvSpPr>
          <p:nvPr/>
        </p:nvSpPr>
        <p:spPr bwMode="auto">
          <a:xfrm>
            <a:off x="1042988" y="765175"/>
            <a:ext cx="48879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2: Introduir NIF i mòbil o email</a:t>
            </a:r>
          </a:p>
        </p:txBody>
      </p:sp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6E6B56-EB4D-44AB-BD37-8D9F3167B6B6}" type="slidenum">
              <a:rPr lang="ca-ES" altLang="ca-ES" smtClean="0"/>
              <a:pPr/>
              <a:t>32</a:t>
            </a:fld>
            <a:endParaRPr lang="ca-ES" altLang="ca-ES"/>
          </a:p>
        </p:txBody>
      </p:sp>
      <p:cxnSp>
        <p:nvCxnSpPr>
          <p:cNvPr id="35843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5388"/>
            <a:ext cx="6985000" cy="5113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845" name="QuadreDeText 5"/>
          <p:cNvSpPr txBox="1">
            <a:spLocks noChangeArrowheads="1"/>
          </p:cNvSpPr>
          <p:nvPr/>
        </p:nvSpPr>
        <p:spPr bwMode="auto">
          <a:xfrm>
            <a:off x="1042988" y="765175"/>
            <a:ext cx="6143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3: Esperar rebre el codi per introduir-lo </a:t>
            </a:r>
          </a:p>
        </p:txBody>
      </p:sp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CBB278-A652-47E2-B41C-5FA71A2121AE}" type="slidenum">
              <a:rPr lang="ca-ES" altLang="ca-ES" smtClean="0"/>
              <a:pPr/>
              <a:t>33</a:t>
            </a:fld>
            <a:endParaRPr lang="ca-ES" altLang="ca-ES"/>
          </a:p>
        </p:txBody>
      </p:sp>
      <p:cxnSp>
        <p:nvCxnSpPr>
          <p:cNvPr id="36867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36868" name="QuadreDeText 5"/>
          <p:cNvSpPr txBox="1">
            <a:spLocks noChangeArrowheads="1"/>
          </p:cNvSpPr>
          <p:nvPr/>
        </p:nvSpPr>
        <p:spPr bwMode="auto">
          <a:xfrm>
            <a:off x="1042988" y="765175"/>
            <a:ext cx="49990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4: Codi rebut a l’adreça d’email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33600"/>
            <a:ext cx="7056437" cy="320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EF0B36-FAC5-46DA-A1F8-231D4C9A5525}" type="slidenum">
              <a:rPr lang="ca-ES" altLang="ca-ES" smtClean="0"/>
              <a:pPr/>
              <a:t>34</a:t>
            </a:fld>
            <a:endParaRPr lang="ca-ES" altLang="ca-ES"/>
          </a:p>
        </p:txBody>
      </p:sp>
      <p:cxnSp>
        <p:nvCxnSpPr>
          <p:cNvPr id="37891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37892" name="QuadreDeText 5"/>
          <p:cNvSpPr txBox="1">
            <a:spLocks noChangeArrowheads="1"/>
          </p:cNvSpPr>
          <p:nvPr/>
        </p:nvSpPr>
        <p:spPr bwMode="auto">
          <a:xfrm>
            <a:off x="1042988" y="765175"/>
            <a:ext cx="54070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5: Introduir el codi rebut i verificar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5388"/>
            <a:ext cx="7272337" cy="482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3F9D8-8C50-4EB6-90D1-625281DBF714}" type="slidenum">
              <a:rPr lang="ca-ES" altLang="ca-ES" smtClean="0"/>
              <a:pPr/>
              <a:t>35</a:t>
            </a:fld>
            <a:endParaRPr lang="ca-ES" altLang="ca-ES"/>
          </a:p>
        </p:txBody>
      </p:sp>
      <p:cxnSp>
        <p:nvCxnSpPr>
          <p:cNvPr id="38915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38916" name="QuadreDeText 5"/>
          <p:cNvSpPr txBox="1">
            <a:spLocks noChangeArrowheads="1"/>
          </p:cNvSpPr>
          <p:nvPr/>
        </p:nvSpPr>
        <p:spPr bwMode="auto">
          <a:xfrm>
            <a:off x="1042988" y="765175"/>
            <a:ext cx="58721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6: Accedir a la bústia de notificacions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5388"/>
            <a:ext cx="7561262" cy="497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826C4-ED49-4DA3-8522-11E9E23D003B}" type="slidenum">
              <a:rPr lang="ca-ES" altLang="ca-ES" smtClean="0"/>
              <a:pPr/>
              <a:t>36</a:t>
            </a:fld>
            <a:endParaRPr lang="ca-ES" altLang="ca-ES"/>
          </a:p>
        </p:txBody>
      </p:sp>
      <p:cxnSp>
        <p:nvCxnSpPr>
          <p:cNvPr id="39939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39940" name="QuadreDeText 5"/>
          <p:cNvSpPr txBox="1">
            <a:spLocks noChangeArrowheads="1"/>
          </p:cNvSpPr>
          <p:nvPr/>
        </p:nvSpPr>
        <p:spPr bwMode="auto">
          <a:xfrm>
            <a:off x="1042988" y="765175"/>
            <a:ext cx="42211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7: Accedir a la notificació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7561262" cy="475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473DBB-2536-4149-8D1F-1188192CE67F}" type="slidenum">
              <a:rPr lang="ca-ES" altLang="ca-ES" smtClean="0"/>
              <a:pPr/>
              <a:t>37</a:t>
            </a:fld>
            <a:endParaRPr lang="ca-ES" altLang="ca-ES"/>
          </a:p>
        </p:txBody>
      </p:sp>
      <p:cxnSp>
        <p:nvCxnSpPr>
          <p:cNvPr id="40963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40964" name="QuadreDeText 5"/>
          <p:cNvSpPr txBox="1">
            <a:spLocks noChangeArrowheads="1"/>
          </p:cNvSpPr>
          <p:nvPr/>
        </p:nvSpPr>
        <p:spPr bwMode="auto">
          <a:xfrm>
            <a:off x="1042988" y="765175"/>
            <a:ext cx="61309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>
                <a:solidFill>
                  <a:srgbClr val="FF0000"/>
                </a:solidFill>
              </a:rPr>
              <a:t>PAS 8: Descarregar-se el document notificat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561262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0ECB6E-2386-4FA5-8A0C-A5F5E1B693EC}" type="slidenum">
              <a:rPr lang="ca-ES" altLang="ca-ES" smtClean="0"/>
              <a:pPr/>
              <a:t>38</a:t>
            </a:fld>
            <a:endParaRPr lang="ca-ES" altLang="ca-ES"/>
          </a:p>
        </p:txBody>
      </p:sp>
      <p:cxnSp>
        <p:nvCxnSpPr>
          <p:cNvPr id="41987" name="Connector angular 21"/>
          <p:cNvCxnSpPr>
            <a:cxnSpLocks noChangeShapeType="1"/>
          </p:cNvCxnSpPr>
          <p:nvPr/>
        </p:nvCxnSpPr>
        <p:spPr bwMode="auto">
          <a:xfrm rot="5400000">
            <a:off x="2124075" y="5229226"/>
            <a:ext cx="504825" cy="21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41988" name="QuadreDeText 1"/>
          <p:cNvSpPr txBox="1">
            <a:spLocks noChangeArrowheads="1"/>
          </p:cNvSpPr>
          <p:nvPr/>
        </p:nvSpPr>
        <p:spPr bwMode="auto">
          <a:xfrm>
            <a:off x="1403350" y="1125538"/>
            <a:ext cx="655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altLang="ca-ES" sz="4400">
                <a:solidFill>
                  <a:srgbClr val="FF0000"/>
                </a:solidFill>
              </a:rPr>
              <a:t>ALTRES RECURSOS PER A EMPRENEDORS/RES</a:t>
            </a:r>
          </a:p>
        </p:txBody>
      </p:sp>
      <p:pic>
        <p:nvPicPr>
          <p:cNvPr id="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idor de número de diapositiva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7C104A6F-930E-4F3A-A6E2-1706D308EA44}" type="slidenum">
              <a:rPr lang="ca-ES" altLang="ca-ES" sz="1400" b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39</a:t>
            </a:fld>
            <a:endParaRPr lang="ca-ES" altLang="ca-ES" sz="1400" b="0">
              <a:solidFill>
                <a:srgbClr val="000000"/>
              </a:solidFill>
            </a:endParaRPr>
          </a:p>
        </p:txBody>
      </p:sp>
      <p:sp>
        <p:nvSpPr>
          <p:cNvPr id="41989" name="Contenidor de contingut 3"/>
          <p:cNvSpPr>
            <a:spLocks noGrp="1"/>
          </p:cNvSpPr>
          <p:nvPr>
            <p:ph idx="4294967295"/>
          </p:nvPr>
        </p:nvSpPr>
        <p:spPr>
          <a:xfrm>
            <a:off x="708025" y="1989138"/>
            <a:ext cx="7773988" cy="4256087"/>
          </a:xfrm>
        </p:spPr>
        <p:txBody>
          <a:bodyPr/>
          <a:lstStyle/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Mesura per fomentar i facilitar iniciatives de treball autònom a través de l'abonament del valor actual de l'import de la prestació per desocupació de nivell contributiu.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Modalitats: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dirty="0">
                <a:solidFill>
                  <a:srgbClr val="000000"/>
                </a:solidFill>
              </a:rPr>
              <a:t>Pagament únic.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dirty="0">
                <a:solidFill>
                  <a:srgbClr val="000000"/>
                </a:solidFill>
              </a:rPr>
              <a:t>Pagaments mensuals per subvencionar les quotes de SS.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dirty="0">
                <a:solidFill>
                  <a:srgbClr val="000000"/>
                </a:solidFill>
              </a:rPr>
              <a:t>Les dues modalitats anteriors.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Tenir pendents, almenys, 3 mensualitats de prestació.</a:t>
            </a:r>
          </a:p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No haver obtingut el reconeixement del pagament únic en els 4 anys anteriors.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dirty="0"/>
          </a:p>
          <a:p>
            <a:pPr marL="0" indent="0">
              <a:defRPr/>
            </a:pPr>
            <a:endParaRPr lang="ca-ES" altLang="ca-ES" dirty="0"/>
          </a:p>
        </p:txBody>
      </p:sp>
      <p:grpSp>
        <p:nvGrpSpPr>
          <p:cNvPr id="7" name="Agrupa 90"/>
          <p:cNvGrpSpPr/>
          <p:nvPr/>
        </p:nvGrpSpPr>
        <p:grpSpPr>
          <a:xfrm>
            <a:off x="-36512" y="1124744"/>
            <a:ext cx="9180512" cy="732620"/>
            <a:chOff x="-36512" y="1556792"/>
            <a:chExt cx="9180512" cy="523220"/>
          </a:xfrm>
        </p:grpSpPr>
        <p:sp>
          <p:nvSpPr>
            <p:cNvPr id="8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" name="Rectangle 95"/>
            <p:cNvSpPr/>
            <p:nvPr/>
          </p:nvSpPr>
          <p:spPr>
            <a:xfrm>
              <a:off x="43747" y="1556792"/>
              <a:ext cx="9100250" cy="373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Altres recursos: Capitalització de l’atur</a:t>
              </a:r>
            </a:p>
          </p:txBody>
        </p:sp>
      </p:grpSp>
      <p:pic>
        <p:nvPicPr>
          <p:cNvPr id="10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2736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Requisits per inscriure’s a Garantia Juvenil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8284" y="2132856"/>
            <a:ext cx="7552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altLang="ca-ES" dirty="0"/>
              <a:t>Nacionalitat espanyola o ciutadà UE, o autorització per residir a l’Estat espanyol que l’habiliti per treballar.</a:t>
            </a:r>
          </a:p>
          <a:p>
            <a:pPr algn="just"/>
            <a:endParaRPr lang="ca-ES" altLang="ca-ES" dirty="0"/>
          </a:p>
          <a:p>
            <a:r>
              <a:rPr lang="ca-ES" altLang="ca-ES" dirty="0"/>
              <a:t>Empadronat a Catalunya.</a:t>
            </a:r>
          </a:p>
          <a:p>
            <a:endParaRPr lang="ca-ES" altLang="ca-ES" dirty="0"/>
          </a:p>
          <a:p>
            <a:r>
              <a:rPr lang="ca-ES" altLang="ca-ES" dirty="0"/>
              <a:t>Edat entre el 16 i els 29 anys.</a:t>
            </a:r>
          </a:p>
          <a:p>
            <a:endParaRPr lang="ca-ES" altLang="ca-ES" dirty="0"/>
          </a:p>
          <a:p>
            <a:r>
              <a:rPr lang="ca-ES" altLang="ca-ES" dirty="0"/>
              <a:t>No haver treballat en el dia natural anterior a la presentació de la sol·licitud.</a:t>
            </a:r>
          </a:p>
          <a:p>
            <a:endParaRPr lang="ca-ES" altLang="ca-ES" dirty="0"/>
          </a:p>
          <a:p>
            <a:pPr algn="just"/>
            <a:r>
              <a:rPr lang="ca-ES" altLang="ca-ES" dirty="0"/>
              <a:t>No haver rebut accions educatives/formatives en el dia natural anterior a la presentació de la sol·licitud.</a:t>
            </a:r>
          </a:p>
          <a:p>
            <a:pPr algn="just"/>
            <a:endParaRPr lang="ca-ES" altLang="ca-ES" dirty="0"/>
          </a:p>
          <a:p>
            <a:pPr algn="just"/>
            <a:r>
              <a:rPr lang="ca-ES" altLang="ca-ES" dirty="0"/>
              <a:t>Declaració expressa de tenir interès en participar en el Sistema Nacional de Garantia Juvenil.</a:t>
            </a:r>
          </a:p>
        </p:txBody>
      </p:sp>
      <p:sp>
        <p:nvSpPr>
          <p:cNvPr id="11" name="Freeform 335"/>
          <p:cNvSpPr>
            <a:spLocks noEditPoints="1"/>
          </p:cNvSpPr>
          <p:nvPr/>
        </p:nvSpPr>
        <p:spPr bwMode="auto">
          <a:xfrm rot="10800000" flipV="1">
            <a:off x="597759" y="2277496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2" name="Freeform 335"/>
          <p:cNvSpPr>
            <a:spLocks noEditPoints="1"/>
          </p:cNvSpPr>
          <p:nvPr/>
        </p:nvSpPr>
        <p:spPr bwMode="auto">
          <a:xfrm rot="10800000" flipV="1">
            <a:off x="570916" y="2996952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3" name="Freeform 335"/>
          <p:cNvSpPr>
            <a:spLocks noEditPoints="1"/>
          </p:cNvSpPr>
          <p:nvPr/>
        </p:nvSpPr>
        <p:spPr bwMode="auto">
          <a:xfrm rot="10800000" flipV="1">
            <a:off x="556564" y="3573016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4" name="Freeform 335"/>
          <p:cNvSpPr>
            <a:spLocks noEditPoints="1"/>
          </p:cNvSpPr>
          <p:nvPr/>
        </p:nvSpPr>
        <p:spPr bwMode="auto">
          <a:xfrm rot="10800000" flipV="1">
            <a:off x="556562" y="4118015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5" name="Freeform 335"/>
          <p:cNvSpPr>
            <a:spLocks noEditPoints="1"/>
          </p:cNvSpPr>
          <p:nvPr/>
        </p:nvSpPr>
        <p:spPr bwMode="auto">
          <a:xfrm rot="10800000" flipV="1">
            <a:off x="570916" y="4797152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6" name="Freeform 335"/>
          <p:cNvSpPr>
            <a:spLocks noEditPoints="1"/>
          </p:cNvSpPr>
          <p:nvPr/>
        </p:nvSpPr>
        <p:spPr bwMode="auto">
          <a:xfrm rot="10800000" flipV="1">
            <a:off x="556564" y="5589240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7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idor de número de diapositiva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84E6D6BD-535F-4A6E-A3DF-7B8C76FF0390}" type="slidenum">
              <a:rPr lang="ca-ES" altLang="ca-ES" sz="1400" b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40</a:t>
            </a:fld>
            <a:endParaRPr lang="ca-ES" altLang="ca-ES" sz="1400" b="0">
              <a:solidFill>
                <a:srgbClr val="000000"/>
              </a:solidFill>
            </a:endParaRPr>
          </a:p>
        </p:txBody>
      </p:sp>
      <p:sp>
        <p:nvSpPr>
          <p:cNvPr id="41989" name="Contenidor de contingut 3"/>
          <p:cNvSpPr>
            <a:spLocks noGrp="1"/>
          </p:cNvSpPr>
          <p:nvPr>
            <p:ph idx="4294967295"/>
          </p:nvPr>
        </p:nvSpPr>
        <p:spPr>
          <a:xfrm>
            <a:off x="708025" y="1989138"/>
            <a:ext cx="7773988" cy="6353175"/>
          </a:xfrm>
        </p:spPr>
        <p:txBody>
          <a:bodyPr/>
          <a:lstStyle/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Base mínima: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dirty="0">
                <a:solidFill>
                  <a:srgbClr val="000000"/>
                </a:solidFill>
              </a:rPr>
              <a:t>60 euros durant 12 mesos.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Superior base a la mínima: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dirty="0">
                <a:solidFill>
                  <a:srgbClr val="000000"/>
                </a:solidFill>
              </a:rPr>
              <a:t>Reducció equivalent al 80% de la quota durant 12 mesos.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12 mesos següents:</a:t>
            </a:r>
          </a:p>
          <a:p>
            <a:pPr algn="just">
              <a:buFont typeface="+mj-lt"/>
              <a:buAutoNum type="alphaLcParenR"/>
              <a:defRPr/>
            </a:pPr>
            <a:r>
              <a:rPr lang="ca-ES" dirty="0">
                <a:solidFill>
                  <a:srgbClr val="000000"/>
                </a:solidFill>
              </a:rPr>
              <a:t>Reducció equivalent al 50% de la quota durant 6 mesos.</a:t>
            </a:r>
          </a:p>
          <a:p>
            <a:pPr algn="just">
              <a:buFont typeface="+mj-lt"/>
              <a:buAutoNum type="alphaLcParenR"/>
              <a:defRPr/>
            </a:pPr>
            <a:r>
              <a:rPr lang="ca-ES" dirty="0">
                <a:solidFill>
                  <a:srgbClr val="000000"/>
                </a:solidFill>
              </a:rPr>
              <a:t>Reducció equivalent al 30% de la quota durant 3 mesos.</a:t>
            </a:r>
          </a:p>
          <a:p>
            <a:pPr algn="just">
              <a:buFont typeface="+mj-lt"/>
              <a:buAutoNum type="alphaLcParenR"/>
              <a:defRPr/>
            </a:pPr>
            <a:r>
              <a:rPr lang="ca-ES" dirty="0">
                <a:solidFill>
                  <a:srgbClr val="000000"/>
                </a:solidFill>
              </a:rPr>
              <a:t>Bonificació equivalent al 30% de la quota durant 3 mesos.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Treballadors menors de 30 anys i dones menors de 35: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dirty="0">
                <a:solidFill>
                  <a:srgbClr val="000000"/>
                </a:solidFill>
              </a:rPr>
              <a:t>Bonificació addicional equivalent al 30% de la quota durant 12 mesos.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dirty="0"/>
          </a:p>
          <a:p>
            <a:pPr marL="0" indent="0">
              <a:defRPr/>
            </a:pPr>
            <a:endParaRPr lang="ca-ES" altLang="ca-ES" dirty="0"/>
          </a:p>
        </p:txBody>
      </p:sp>
      <p:grpSp>
        <p:nvGrpSpPr>
          <p:cNvPr id="6" name="Agrupa 90"/>
          <p:cNvGrpSpPr/>
          <p:nvPr/>
        </p:nvGrpSpPr>
        <p:grpSpPr>
          <a:xfrm>
            <a:off x="-36512" y="1124744"/>
            <a:ext cx="9180512" cy="732620"/>
            <a:chOff x="-36512" y="1556792"/>
            <a:chExt cx="9180512" cy="523220"/>
          </a:xfrm>
        </p:grpSpPr>
        <p:sp>
          <p:nvSpPr>
            <p:cNvPr id="7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8" name="Rectangle 95"/>
            <p:cNvSpPr/>
            <p:nvPr/>
          </p:nvSpPr>
          <p:spPr>
            <a:xfrm>
              <a:off x="43747" y="1556792"/>
              <a:ext cx="9100250" cy="373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Altres recursos: Bonificacions/reduccions quotes</a:t>
              </a:r>
            </a:p>
          </p:txBody>
        </p:sp>
      </p:grpSp>
      <p:pic>
        <p:nvPicPr>
          <p:cNvPr id="9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idor de número de diapositiva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44D035B7-3FDA-485B-A736-C772C7430C86}" type="slidenum">
              <a:rPr lang="ca-ES" altLang="ca-ES" sz="1400" b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41</a:t>
            </a:fld>
            <a:endParaRPr lang="ca-ES" altLang="ca-ES" sz="1400" b="0">
              <a:solidFill>
                <a:srgbClr val="000000"/>
              </a:solidFill>
            </a:endParaRPr>
          </a:p>
        </p:txBody>
      </p:sp>
      <p:sp>
        <p:nvSpPr>
          <p:cNvPr id="41989" name="Contenidor de contingut 3"/>
          <p:cNvSpPr>
            <a:spLocks noGrp="1"/>
          </p:cNvSpPr>
          <p:nvPr>
            <p:ph idx="4294967295"/>
          </p:nvPr>
        </p:nvSpPr>
        <p:spPr>
          <a:xfrm>
            <a:off x="708025" y="1989138"/>
            <a:ext cx="7773988" cy="7066550"/>
          </a:xfrm>
        </p:spPr>
        <p:txBody>
          <a:bodyPr/>
          <a:lstStyle/>
          <a:p>
            <a:pPr algn="just">
              <a:defRPr/>
            </a:pPr>
            <a:r>
              <a:rPr lang="ca-ES" dirty="0">
                <a:solidFill>
                  <a:srgbClr val="000000"/>
                </a:solidFill>
              </a:rPr>
              <a:t>Línia de préstec de l’ICF per a autònoms entre 25.000 i 250.000 euros.</a:t>
            </a:r>
          </a:p>
          <a:p>
            <a:r>
              <a:rPr lang="ca-ES" sz="1400" u="sng" dirty="0">
                <a:solidFill>
                  <a:srgbClr val="333333"/>
                </a:solidFill>
                <a:latin typeface="Roboto Bold"/>
              </a:rPr>
              <a:t>Termini</a:t>
            </a:r>
            <a:r>
              <a:rPr lang="ca-ES" sz="1400" u="sng" dirty="0">
                <a:solidFill>
                  <a:srgbClr val="333333"/>
                </a:solidFill>
                <a:latin typeface="Roboto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333333"/>
                </a:solidFill>
                <a:latin typeface="Roboto"/>
              </a:rPr>
              <a:t>Per circulant, fins a 5 anys, amb possibilitat de carència de fins a 1 any inclòs.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333333"/>
                </a:solidFill>
                <a:latin typeface="Roboto"/>
              </a:rPr>
              <a:t>Per a inversió, fins a 10 anys, amb possibilitat de carència de fins a 2 anys inclosos.</a:t>
            </a:r>
          </a:p>
          <a:p>
            <a:r>
              <a:rPr lang="ca-ES" sz="1400" u="sng" dirty="0">
                <a:solidFill>
                  <a:srgbClr val="333333"/>
                </a:solidFill>
                <a:latin typeface="Roboto Bold"/>
              </a:rPr>
              <a:t>Tipus d'interès</a:t>
            </a:r>
            <a:r>
              <a:rPr lang="ca-ES" sz="1400" u="sng" dirty="0">
                <a:solidFill>
                  <a:srgbClr val="333333"/>
                </a:solidFill>
                <a:latin typeface="Roboto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333333"/>
                </a:solidFill>
                <a:latin typeface="Roboto"/>
              </a:rPr>
              <a:t>   EURIBOR a 12 mesos més un diferencial del 3,10% per imports superiors a 100.000€.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333333"/>
                </a:solidFill>
                <a:latin typeface="Roboto"/>
              </a:rPr>
              <a:t>   EURIBOR a 12 mesos més un diferencial màxim del 3,45% per imports inferiors a 100.000€.</a:t>
            </a:r>
          </a:p>
          <a:p>
            <a:pPr marL="0" indent="0">
              <a:buNone/>
            </a:pPr>
            <a:endParaRPr lang="ca-ES" sz="1400" dirty="0">
              <a:solidFill>
                <a:srgbClr val="333333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ca-ES" sz="1400" dirty="0">
                <a:solidFill>
                  <a:srgbClr val="333333"/>
                </a:solidFill>
                <a:latin typeface="Roboto"/>
              </a:rPr>
              <a:t>Per part d’ICF, EURIBOR a 12 mesos + 1,50% (liquidacions mensuals); per part </a:t>
            </a:r>
            <a:r>
              <a:rPr lang="ca-ES" sz="1400" dirty="0" err="1">
                <a:solidFill>
                  <a:srgbClr val="333333"/>
                </a:solidFill>
                <a:latin typeface="Roboto"/>
              </a:rPr>
              <a:t>d’Avalis</a:t>
            </a:r>
            <a:r>
              <a:rPr lang="ca-ES" sz="1400" dirty="0">
                <a:solidFill>
                  <a:srgbClr val="333333"/>
                </a:solidFill>
                <a:latin typeface="Roboto"/>
              </a:rPr>
              <a:t>, comissió de risc anual anticipada d’entre l'1,60% i l'1,95%.</a:t>
            </a:r>
          </a:p>
          <a:p>
            <a:r>
              <a:rPr lang="ca-ES" sz="1400" dirty="0">
                <a:solidFill>
                  <a:srgbClr val="333333"/>
                </a:solidFill>
                <a:latin typeface="Roboto Bold"/>
              </a:rPr>
              <a:t>Comissions</a:t>
            </a:r>
            <a:r>
              <a:rPr lang="ca-ES" sz="1400" dirty="0">
                <a:solidFill>
                  <a:srgbClr val="333333"/>
                </a:solidFill>
                <a:latin typeface="Roboto"/>
              </a:rPr>
              <a:t>: sense comissió d'obertura i d'estudi; per cancel·lació anticipada, del 0,25% per entitat.</a:t>
            </a:r>
          </a:p>
          <a:p>
            <a:r>
              <a:rPr lang="ca-ES" sz="1400" dirty="0">
                <a:solidFill>
                  <a:srgbClr val="333333"/>
                </a:solidFill>
                <a:latin typeface="Roboto Bold"/>
              </a:rPr>
              <a:t>Garanties</a:t>
            </a:r>
            <a:r>
              <a:rPr lang="ca-ES" sz="1400" dirty="0">
                <a:solidFill>
                  <a:srgbClr val="333333"/>
                </a:solidFill>
                <a:latin typeface="Roboto"/>
              </a:rPr>
              <a:t>: Aval </a:t>
            </a:r>
            <a:r>
              <a:rPr lang="ca-ES" sz="1400" dirty="0" err="1">
                <a:solidFill>
                  <a:srgbClr val="333333"/>
                </a:solidFill>
                <a:latin typeface="Roboto"/>
              </a:rPr>
              <a:t>d'</a:t>
            </a:r>
            <a:r>
              <a:rPr lang="ca-ES" sz="1400" dirty="0" err="1">
                <a:solidFill>
                  <a:srgbClr val="E6191A"/>
                </a:solidFill>
                <a:latin typeface="Roboto"/>
                <a:hlinkClick r:id="rId2" tooltip="Avalis de Catalunya"/>
              </a:rPr>
              <a:t>Avalis</a:t>
            </a:r>
            <a:r>
              <a:rPr lang="ca-ES" sz="1400" dirty="0">
                <a:solidFill>
                  <a:srgbClr val="E6191A"/>
                </a:solidFill>
                <a:latin typeface="Roboto"/>
                <a:hlinkClick r:id="rId2" tooltip="Avalis de Catalunya"/>
              </a:rPr>
              <a:t> de Catalunya</a:t>
            </a:r>
            <a:r>
              <a:rPr lang="ca-ES" sz="1400" dirty="0">
                <a:solidFill>
                  <a:srgbClr val="333333"/>
                </a:solidFill>
                <a:latin typeface="Roboto"/>
              </a:rPr>
              <a:t> pel 100% del capital més 90 dies d'interessos ordinaris.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ca-ES" sz="1400" dirty="0">
                <a:solidFill>
                  <a:srgbClr val="000000"/>
                </a:solidFill>
              </a:rPr>
              <a:t>Presentació sol·licitud a </a:t>
            </a:r>
            <a:r>
              <a:rPr lang="ca-ES" sz="1400" dirty="0">
                <a:solidFill>
                  <a:srgbClr val="000000"/>
                </a:solidFill>
                <a:hlinkClick r:id="rId3"/>
              </a:rPr>
              <a:t>www.icf.cat</a:t>
            </a:r>
            <a:r>
              <a:rPr lang="ca-ES" sz="1400" dirty="0">
                <a:solidFill>
                  <a:srgbClr val="000000"/>
                </a:solidFill>
              </a:rPr>
              <a:t>. (amb certificat digital)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a-ES" altLang="ca-ES" b="1" u="sng" dirty="0">
                <a:solidFill>
                  <a:srgbClr val="000000"/>
                </a:solidFill>
                <a:hlinkClick r:id="rId4"/>
              </a:rPr>
              <a:t>Enllaç condicions</a:t>
            </a:r>
            <a:endParaRPr lang="ca-ES" altLang="ca-ES" b="1" u="sng" dirty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dirty="0"/>
          </a:p>
          <a:p>
            <a:pPr marL="0" indent="0">
              <a:defRPr/>
            </a:pPr>
            <a:endParaRPr lang="ca-ES" altLang="ca-ES" dirty="0"/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-36512" y="1124744"/>
            <a:ext cx="9180512" cy="732620"/>
          </a:xfrm>
          <a:prstGeom prst="rect">
            <a:avLst/>
          </a:prstGeom>
          <a:solidFill>
            <a:srgbClr val="CD0034"/>
          </a:solidFill>
          <a:ln w="9525">
            <a:noFill/>
            <a:round/>
            <a:headEnd/>
            <a:tailEnd/>
          </a:ln>
        </p:spPr>
        <p:txBody>
          <a:bodyPr lIns="82927" tIns="41464" rIns="82927" bIns="41464" anchor="ctr"/>
          <a:lstStyle/>
          <a:p>
            <a:pPr marL="72000" algn="ctr"/>
            <a:r>
              <a:rPr lang="ca-ES" sz="2800" b="1" dirty="0">
                <a:solidFill>
                  <a:schemeClr val="bg1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Altres recursos: Línia ICF-AVALIS</a:t>
            </a:r>
          </a:p>
        </p:txBody>
      </p:sp>
      <p:pic>
        <p:nvPicPr>
          <p:cNvPr id="7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fficeArt object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idor de número de diapositiva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0F070A3E-9B4D-423F-B10A-9CDCD7628E99}" type="slidenum">
              <a:rPr lang="ca-ES" altLang="ca-ES" sz="1400" b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42</a:t>
            </a:fld>
            <a:endParaRPr lang="ca-ES" altLang="ca-ES" sz="1400" b="0">
              <a:solidFill>
                <a:srgbClr val="000000"/>
              </a:solidFill>
            </a:endParaRPr>
          </a:p>
        </p:txBody>
      </p:sp>
      <p:sp>
        <p:nvSpPr>
          <p:cNvPr id="41989" name="Contenidor de contingut 3"/>
          <p:cNvSpPr>
            <a:spLocks noGrp="1"/>
          </p:cNvSpPr>
          <p:nvPr>
            <p:ph idx="4294967295"/>
          </p:nvPr>
        </p:nvSpPr>
        <p:spPr>
          <a:xfrm>
            <a:off x="708025" y="1989138"/>
            <a:ext cx="7773988" cy="6684962"/>
          </a:xfrm>
        </p:spPr>
        <p:txBody>
          <a:bodyPr/>
          <a:lstStyle/>
          <a:p>
            <a:pPr algn="just">
              <a:defRPr/>
            </a:pPr>
            <a:r>
              <a:rPr lang="ca-ES" dirty="0">
                <a:latin typeface="+mj-lt"/>
              </a:rPr>
              <a:t>L'objecte d'aquesta iniciativa és promoure la consolidació, el creixement i la </a:t>
            </a:r>
            <a:r>
              <a:rPr lang="ca-ES" dirty="0" err="1">
                <a:latin typeface="+mj-lt"/>
              </a:rPr>
              <a:t>reinvenció</a:t>
            </a:r>
            <a:r>
              <a:rPr lang="ca-ES" dirty="0">
                <a:latin typeface="+mj-lt"/>
              </a:rPr>
              <a:t> del treball autònom com a eina per millorar la competitivitat dels negocis de persones treballadores autònomes i lluitar contra la destrucció d'ocupació autònoma.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ca-ES" dirty="0"/>
              <a:t>Té la voluntat d'oferir als autònoms les eines i els instruments necessaris perquè millorin els seus models de negoci i puguin créixer i enfortir-se.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/>
          </a:p>
          <a:p>
            <a:pPr algn="just">
              <a:defRPr/>
            </a:pPr>
            <a:r>
              <a:rPr lang="ca-ES" dirty="0"/>
              <a:t>S’ofereixen diferents píndoles formatives en aspectes clau per a la gestió del vostre negoci.</a:t>
            </a:r>
          </a:p>
          <a:p>
            <a:pPr algn="just"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a-ES" altLang="ca-ES" b="1" u="sng" dirty="0">
                <a:solidFill>
                  <a:srgbClr val="000000"/>
                </a:solidFill>
                <a:hlinkClick r:id="rId2"/>
              </a:rPr>
              <a:t>Enllaç condicions</a:t>
            </a:r>
            <a:r>
              <a:rPr lang="ca-ES" altLang="ca-ES" b="1" u="sng" dirty="0">
                <a:solidFill>
                  <a:srgbClr val="000000"/>
                </a:solidFill>
              </a:rPr>
              <a:t> Consolida’t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a-ES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ca-ES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altLang="ca-ES" dirty="0"/>
          </a:p>
          <a:p>
            <a:pPr marL="0" indent="0">
              <a:defRPr/>
            </a:pPr>
            <a:endParaRPr lang="ca-ES" altLang="ca-ES" dirty="0"/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-36512" y="1124744"/>
            <a:ext cx="9180512" cy="732620"/>
          </a:xfrm>
          <a:prstGeom prst="rect">
            <a:avLst/>
          </a:prstGeom>
          <a:solidFill>
            <a:srgbClr val="CD0034"/>
          </a:solidFill>
          <a:ln w="9525">
            <a:noFill/>
            <a:round/>
            <a:headEnd/>
            <a:tailEnd/>
          </a:ln>
        </p:spPr>
        <p:txBody>
          <a:bodyPr lIns="82927" tIns="41464" rIns="82927" bIns="41464" anchor="ctr"/>
          <a:lstStyle/>
          <a:p>
            <a:pPr marL="72000" algn="ctr"/>
            <a:r>
              <a:rPr lang="ca-ES" sz="2800" b="1" dirty="0">
                <a:solidFill>
                  <a:schemeClr val="bg1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Altres recursos: Programa Consolida’t</a:t>
            </a:r>
          </a:p>
        </p:txBody>
      </p:sp>
      <p:pic>
        <p:nvPicPr>
          <p:cNvPr id="7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idor de número de diapositiva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977D1BF8-4004-447E-A121-15BDBA5694FA}" type="slidenum">
              <a:rPr lang="ca-ES" altLang="ca-ES" sz="1400" b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43</a:t>
            </a:fld>
            <a:endParaRPr lang="ca-ES" altLang="ca-ES" sz="1400" b="0">
              <a:solidFill>
                <a:srgbClr val="000000"/>
              </a:solidFill>
            </a:endParaRPr>
          </a:p>
        </p:txBody>
      </p:sp>
      <p:sp>
        <p:nvSpPr>
          <p:cNvPr id="47109" name="Contenidor de contingut 3"/>
          <p:cNvSpPr>
            <a:spLocks noGrp="1"/>
          </p:cNvSpPr>
          <p:nvPr>
            <p:ph idx="4294967295"/>
          </p:nvPr>
        </p:nvSpPr>
        <p:spPr>
          <a:xfrm>
            <a:off x="708025" y="1989138"/>
            <a:ext cx="7773988" cy="46910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ca-ES" altLang="ca-ES" b="1" u="sng" dirty="0"/>
          </a:p>
          <a:p>
            <a:pPr marL="0" indent="0">
              <a:buFont typeface="Wingdings" pitchFamily="2" charset="2"/>
              <a:buNone/>
            </a:pPr>
            <a:endParaRPr lang="ca-ES" altLang="ca-ES" b="1" u="sng" dirty="0"/>
          </a:p>
          <a:p>
            <a:pPr marL="0" indent="0">
              <a:buFont typeface="Wingdings" pitchFamily="2" charset="2"/>
              <a:buNone/>
            </a:pPr>
            <a:r>
              <a:rPr lang="ca-ES" altLang="ca-ES" b="1" u="sng" dirty="0">
                <a:hlinkClick r:id="rId2"/>
              </a:rPr>
              <a:t>Consulta estat pagament subvenció</a:t>
            </a:r>
            <a:endParaRPr lang="ca-ES" altLang="ca-ES" b="1" u="sng" dirty="0"/>
          </a:p>
          <a:p>
            <a:pPr marL="0" indent="0">
              <a:buFont typeface="Wingdings" pitchFamily="2" charset="2"/>
              <a:buNone/>
            </a:pPr>
            <a:endParaRPr lang="es-ES" altLang="ca-ES" b="1" u="sng" dirty="0"/>
          </a:p>
          <a:p>
            <a:pPr marL="0" indent="0">
              <a:buFont typeface="Wingdings" pitchFamily="2" charset="2"/>
              <a:buNone/>
            </a:pPr>
            <a:endParaRPr lang="ca-ES" altLang="ca-ES" b="1" u="sng" dirty="0"/>
          </a:p>
          <a:p>
            <a:pPr marL="0" indent="0">
              <a:buFont typeface="Wingdings" pitchFamily="2" charset="2"/>
              <a:buNone/>
            </a:pPr>
            <a:endParaRPr lang="ca-ES" altLang="ca-ES" b="1" u="sng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a-ES" altLang="ca-ES" b="1" u="sng" dirty="0">
                <a:solidFill>
                  <a:srgbClr val="000000"/>
                </a:solidFill>
                <a:hlinkClick r:id="rId3"/>
              </a:rPr>
              <a:t>Notificacions electròniques</a:t>
            </a:r>
            <a:endParaRPr lang="ca-ES" altLang="ca-ES" b="1" u="sng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b="1" u="sng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a-ES" altLang="ca-ES" b="1" u="sng" dirty="0">
                <a:solidFill>
                  <a:srgbClr val="000000"/>
                </a:solidFill>
                <a:hlinkClick r:id="rId4"/>
              </a:rPr>
              <a:t>Aportació de documentació</a:t>
            </a:r>
            <a:endParaRPr lang="ca-ES" altLang="ca-ES" b="1" u="sng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dirty="0"/>
          </a:p>
          <a:p>
            <a:pPr marL="0" indent="0"/>
            <a:endParaRPr lang="ca-ES" altLang="ca-ES" dirty="0"/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-36512" y="1124744"/>
            <a:ext cx="9180512" cy="732620"/>
          </a:xfrm>
          <a:prstGeom prst="rect">
            <a:avLst/>
          </a:prstGeom>
          <a:solidFill>
            <a:srgbClr val="CD0034"/>
          </a:solidFill>
          <a:ln w="9525">
            <a:noFill/>
            <a:round/>
            <a:headEnd/>
            <a:tailEnd/>
          </a:ln>
        </p:spPr>
        <p:txBody>
          <a:bodyPr lIns="82927" tIns="41464" rIns="82927" bIns="41464" anchor="ctr"/>
          <a:lstStyle/>
          <a:p>
            <a:pPr marL="72000" algn="ctr"/>
            <a:r>
              <a:rPr lang="ca-ES" sz="2800" b="1" dirty="0">
                <a:solidFill>
                  <a:schemeClr val="bg1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Altres enllaços d’interès</a:t>
            </a:r>
          </a:p>
        </p:txBody>
      </p:sp>
      <p:pic>
        <p:nvPicPr>
          <p:cNvPr id="7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fficeArt object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1773238"/>
            <a:ext cx="7773988" cy="464742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ca-ES" altLang="ca-ES" sz="2000" dirty="0"/>
          </a:p>
          <a:p>
            <a:pPr marL="0" indent="0">
              <a:buFont typeface="Wingdings" pitchFamily="2" charset="2"/>
              <a:buNone/>
            </a:pPr>
            <a:r>
              <a:rPr lang="ca-ES" altLang="ca-ES" sz="2000" dirty="0"/>
              <a:t>	de la Direcció General d’Economia Social, el Tercer 	Sector, les Cooperatives i l’Autoempresa; 	</a:t>
            </a:r>
            <a:r>
              <a:rPr lang="ca-ES" altLang="ca-ES" sz="2000" b="1" dirty="0"/>
              <a:t>@</a:t>
            </a:r>
            <a:r>
              <a:rPr lang="ca-ES" altLang="ca-ES" sz="2000" b="1" dirty="0" err="1"/>
              <a:t>econ_socialcat</a:t>
            </a:r>
            <a:endParaRPr lang="ca-ES" altLang="ca-ES" sz="2000" b="1" dirty="0"/>
          </a:p>
          <a:p>
            <a:pPr marL="0" indent="0">
              <a:buFont typeface="Wingdings" pitchFamily="2" charset="2"/>
              <a:buNone/>
            </a:pPr>
            <a:endParaRPr lang="ca-ES" altLang="ca-ES" sz="2000" b="1" dirty="0"/>
          </a:p>
          <a:p>
            <a:pPr marL="0" indent="0">
              <a:buFont typeface="Wingdings" pitchFamily="2" charset="2"/>
              <a:buNone/>
            </a:pPr>
            <a:r>
              <a:rPr lang="ca-ES" altLang="ca-ES" sz="2000" b="1" dirty="0"/>
              <a:t>	</a:t>
            </a:r>
            <a:r>
              <a:rPr lang="ca-ES" altLang="ca-ES" sz="2000" dirty="0"/>
              <a:t>del Departament de Treball, Afers Socials i Famílies; 	</a:t>
            </a:r>
            <a:r>
              <a:rPr lang="ca-ES" altLang="ca-ES" sz="2000" b="1" dirty="0"/>
              <a:t>@</a:t>
            </a:r>
            <a:r>
              <a:rPr lang="ca-ES" altLang="ca-ES" sz="2000" b="1" dirty="0" err="1"/>
              <a:t>treballcat</a:t>
            </a:r>
            <a:endParaRPr lang="ca-ES" altLang="ca-ES" sz="2000" b="1" dirty="0"/>
          </a:p>
          <a:p>
            <a:pPr marL="0" indent="0">
              <a:buFont typeface="Wingdings" pitchFamily="2" charset="2"/>
              <a:buNone/>
            </a:pPr>
            <a:endParaRPr lang="ca-ES" altLang="ca-ES" sz="2000" dirty="0"/>
          </a:p>
          <a:p>
            <a:pPr marL="0" indent="0">
              <a:buFont typeface="Wingdings" pitchFamily="2" charset="2"/>
              <a:buNone/>
            </a:pPr>
            <a:r>
              <a:rPr lang="ca-ES" altLang="ca-ES" sz="2000" dirty="0">
                <a:solidFill>
                  <a:srgbClr val="000000"/>
                </a:solidFill>
              </a:rPr>
              <a:t>	de la xarxa Catalunya Emprèn;  </a:t>
            </a:r>
            <a:r>
              <a:rPr lang="ca-ES" altLang="ca-ES" sz="2000" b="1" dirty="0">
                <a:solidFill>
                  <a:srgbClr val="000000"/>
                </a:solidFill>
              </a:rPr>
              <a:t>@</a:t>
            </a:r>
            <a:r>
              <a:rPr lang="ca-ES" altLang="ca-ES" sz="2000" b="1" dirty="0" err="1">
                <a:solidFill>
                  <a:srgbClr val="000000"/>
                </a:solidFill>
              </a:rPr>
              <a:t>emprencat</a:t>
            </a:r>
            <a:endParaRPr lang="ca-ES" altLang="ca-ES" sz="2000" b="1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sz="2000" b="1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a-ES" altLang="ca-ES" sz="2000" b="1" dirty="0">
                <a:solidFill>
                  <a:srgbClr val="000000"/>
                </a:solidFill>
              </a:rPr>
              <a:t>	</a:t>
            </a:r>
            <a:r>
              <a:rPr lang="ca-ES" altLang="ca-ES" sz="2000" dirty="0">
                <a:solidFill>
                  <a:srgbClr val="000000"/>
                </a:solidFill>
              </a:rPr>
              <a:t>del Servei Públic d’Ocupació de Catalunya; </a:t>
            </a:r>
            <a:r>
              <a:rPr lang="ca-ES" altLang="ca-ES" sz="2000" b="1" dirty="0">
                <a:solidFill>
                  <a:srgbClr val="000000"/>
                </a:solidFill>
              </a:rPr>
              <a:t>@</a:t>
            </a:r>
            <a:r>
              <a:rPr lang="ca-ES" altLang="ca-ES" sz="2000" b="1" dirty="0" err="1">
                <a:solidFill>
                  <a:srgbClr val="000000"/>
                </a:solidFill>
              </a:rPr>
              <a:t>ocupaciocat</a:t>
            </a:r>
            <a:endParaRPr lang="ca-ES" altLang="ca-ES" sz="2000" b="1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sz="20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a-ES" altLang="ca-ES" sz="2000" i="1" dirty="0"/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2205038"/>
            <a:ext cx="50323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3529013"/>
            <a:ext cx="504825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567238"/>
            <a:ext cx="503238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136" name="Rectangle 1"/>
          <p:cNvSpPr>
            <a:spLocks noChangeArrowheads="1"/>
          </p:cNvSpPr>
          <p:nvPr/>
        </p:nvSpPr>
        <p:spPr bwMode="auto">
          <a:xfrm>
            <a:off x="8243888" y="6199188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BCB76C3-182F-464C-AC97-4B4A3E8BE6DC}" type="slidenum">
              <a:rPr lang="ca-ES" altLang="ca-ES" sz="1400" b="0">
                <a:solidFill>
                  <a:srgbClr val="000000"/>
                </a:solidFill>
              </a:rPr>
              <a:pPr/>
              <a:t>44</a:t>
            </a:fld>
            <a:endParaRPr lang="ca-ES" altLang="ca-ES"/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-36512" y="1124744"/>
            <a:ext cx="9180512" cy="732620"/>
          </a:xfrm>
          <a:prstGeom prst="rect">
            <a:avLst/>
          </a:prstGeom>
          <a:solidFill>
            <a:srgbClr val="CD0034"/>
          </a:solidFill>
          <a:ln w="9525">
            <a:noFill/>
            <a:round/>
            <a:headEnd/>
            <a:tailEnd/>
          </a:ln>
        </p:spPr>
        <p:txBody>
          <a:bodyPr lIns="82927" tIns="41464" rIns="82927" bIns="41464" anchor="ctr"/>
          <a:lstStyle/>
          <a:p>
            <a:pPr marL="72000" algn="ctr"/>
            <a:r>
              <a:rPr lang="ca-ES" sz="2800" b="1" dirty="0">
                <a:solidFill>
                  <a:schemeClr val="bg1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També podeu seguir-nos a les Xarxes Socials</a:t>
            </a:r>
          </a:p>
        </p:txBody>
      </p:sp>
      <p:pic>
        <p:nvPicPr>
          <p:cNvPr id="10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9880" y="6280869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5241875"/>
            <a:ext cx="503238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9880" y="6424885"/>
            <a:ext cx="1285104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1928794" y="1142984"/>
            <a:ext cx="52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>
                <a:solidFill>
                  <a:srgbClr val="C00000"/>
                </a:solidFill>
              </a:rPr>
              <a:t>MOLTES GRÀCIES!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422" y="1928803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http://garantiajuvenil.gencat.cat</a:t>
            </a:r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http://treballiaferssocials.gencat.cat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663978" y="2990205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 </a:t>
            </a:r>
            <a:r>
              <a:rPr lang="ca-ES" dirty="0">
                <a:solidFill>
                  <a:srgbClr val="2A08B8"/>
                </a:solidFill>
                <a:hlinkClick r:id="rId8"/>
              </a:rPr>
              <a:t>iniciatives.stb@gencat.cat</a:t>
            </a:r>
            <a:endParaRPr lang="ca-ES" dirty="0">
              <a:solidFill>
                <a:srgbClr val="2A08B8"/>
              </a:solidFill>
            </a:endParaRPr>
          </a:p>
          <a:p>
            <a:pPr algn="ctr"/>
            <a:r>
              <a:rPr lang="ca-ES" dirty="0">
                <a:solidFill>
                  <a:srgbClr val="2A08B8"/>
                </a:solidFill>
                <a:hlinkClick r:id="rId7"/>
              </a:rPr>
              <a:t>alex.llovet@gencat.cat</a:t>
            </a:r>
            <a:endParaRPr lang="ca-ES" dirty="0">
              <a:solidFill>
                <a:srgbClr val="2A08B8"/>
              </a:solidFill>
            </a:endParaRPr>
          </a:p>
          <a:p>
            <a:pPr algn="ctr"/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@</a:t>
            </a:r>
            <a:r>
              <a:rPr lang="ca-ES" dirty="0" err="1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AlexLlovet</a:t>
            </a:r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Albareda, 2 – 4 </a:t>
            </a:r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08004 Barcelona</a:t>
            </a:r>
            <a:b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dirty="0">
                <a:solidFill>
                  <a:srgbClr val="2A08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Tel.: 935547799</a:t>
            </a:r>
            <a:endParaRPr lang="ca-E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896" y="4035857"/>
            <a:ext cx="436038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2" descr="Resultado de imagen de logo iniciativa d'ocupació juven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6366969"/>
            <a:ext cx="1584175" cy="3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inisterio de trabaj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01493"/>
            <a:ext cx="1512168" cy="3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3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7037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53707" y="1052736"/>
            <a:ext cx="765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a-ES" altLang="ca-ES" sz="2800" b="1" dirty="0">
                <a:solidFill>
                  <a:schemeClr val="bg1"/>
                </a:solidFill>
              </a:rPr>
              <a:t>Inscripció al Sistema Nacional de Garantia Juvenil</a:t>
            </a:r>
            <a:endParaRPr lang="ca-E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reeform 335"/>
          <p:cNvSpPr>
            <a:spLocks noEditPoints="1"/>
          </p:cNvSpPr>
          <p:nvPr/>
        </p:nvSpPr>
        <p:spPr bwMode="auto">
          <a:xfrm rot="16200000" flipV="1">
            <a:off x="2117140" y="2198276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1" name="Freeform 335"/>
          <p:cNvSpPr>
            <a:spLocks noEditPoints="1"/>
          </p:cNvSpPr>
          <p:nvPr/>
        </p:nvSpPr>
        <p:spPr bwMode="auto">
          <a:xfrm rot="15830701" flipV="1">
            <a:off x="6284164" y="2226614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674833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altLang="ca-ES" b="1" dirty="0">
                <a:solidFill>
                  <a:prstClr val="black"/>
                </a:solidFill>
              </a:rPr>
              <a:t>Presencialment </a:t>
            </a:r>
          </a:p>
          <a:p>
            <a:pPr lvl="0" algn="ctr">
              <a:defRPr/>
            </a:pPr>
            <a:r>
              <a:rPr lang="ca-ES" altLang="ca-ES" dirty="0">
                <a:solidFill>
                  <a:prstClr val="black"/>
                </a:solidFill>
              </a:rPr>
              <a:t>a les Oficines de Treball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2677105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ca-ES" altLang="ca-ES" b="1" dirty="0">
                <a:solidFill>
                  <a:prstClr val="black"/>
                </a:solidFill>
              </a:rPr>
              <a:t>Per Internet </a:t>
            </a:r>
          </a:p>
          <a:p>
            <a:pPr lvl="0" algn="ctr">
              <a:defRPr/>
            </a:pPr>
            <a:r>
              <a:rPr lang="ca-ES" altLang="ca-ES" dirty="0">
                <a:solidFill>
                  <a:prstClr val="black"/>
                </a:solidFill>
              </a:rPr>
              <a:t>a la web de Garantia Juvenil amb </a:t>
            </a:r>
            <a:r>
              <a:rPr lang="ca-ES" altLang="ca-ES" dirty="0">
                <a:solidFill>
                  <a:srgbClr val="FF0000"/>
                </a:solidFill>
              </a:rPr>
              <a:t>DNI electrònic </a:t>
            </a:r>
            <a:r>
              <a:rPr lang="ca-ES" altLang="ca-ES" dirty="0">
                <a:solidFill>
                  <a:prstClr val="black"/>
                </a:solidFill>
              </a:rPr>
              <a:t>o </a:t>
            </a:r>
            <a:r>
              <a:rPr lang="ca-ES" altLang="ca-ES" dirty="0">
                <a:solidFill>
                  <a:srgbClr val="FF0000"/>
                </a:solidFill>
              </a:rPr>
              <a:t>certificat digital </a:t>
            </a:r>
          </a:p>
        </p:txBody>
      </p:sp>
      <p:pic>
        <p:nvPicPr>
          <p:cNvPr id="24" name="Imatge 23"/>
          <p:cNvPicPr/>
          <p:nvPr/>
        </p:nvPicPr>
        <p:blipFill rotWithShape="1">
          <a:blip r:embed="rId4"/>
          <a:srcRect l="64550" t="43585" r="17107" b="21609"/>
          <a:stretch/>
        </p:blipFill>
        <p:spPr bwMode="auto">
          <a:xfrm>
            <a:off x="1192002" y="3980482"/>
            <a:ext cx="1935460" cy="1896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3656057"/>
            <a:ext cx="2160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rgbClr val="0070C0"/>
                </a:solidFill>
              </a:rPr>
              <a:t>Cercador d'Oficines de Treball</a:t>
            </a:r>
            <a:endParaRPr lang="ca-ES" sz="1200" dirty="0">
              <a:solidFill>
                <a:srgbClr val="0070C0"/>
              </a:solidFill>
            </a:endParaRPr>
          </a:p>
        </p:txBody>
      </p:sp>
      <p:pic>
        <p:nvPicPr>
          <p:cNvPr id="27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/>
          <p:nvPr/>
        </p:nvPicPr>
        <p:blipFill rotWithShape="1">
          <a:blip r:embed="rId6" cstate="print"/>
          <a:srcRect l="19930" t="11602" r="40388" b="5931"/>
          <a:stretch/>
        </p:blipFill>
        <p:spPr bwMode="auto">
          <a:xfrm>
            <a:off x="5697053" y="4159766"/>
            <a:ext cx="1719317" cy="2145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93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2736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altLang="ca-ES" sz="2800" b="1" dirty="0">
                  <a:solidFill>
                    <a:schemeClr val="bg1"/>
                  </a:solidFill>
                </a:rPr>
                <a:t>Ajut a l’autoocupació de joves de GJ</a:t>
              </a:r>
              <a:endParaRPr lang="ca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Freeform 26"/>
          <p:cNvSpPr>
            <a:spLocks noEditPoints="1"/>
          </p:cNvSpPr>
          <p:nvPr/>
        </p:nvSpPr>
        <p:spPr bwMode="auto">
          <a:xfrm>
            <a:off x="1022168" y="1772816"/>
            <a:ext cx="7582280" cy="2013665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ca-E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ca-E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ca-E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2037843" y="2132856"/>
            <a:ext cx="586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ca-ES" sz="2000" dirty="0">
                <a:solidFill>
                  <a:srgbClr val="C00000"/>
                </a:solidFill>
              </a:rPr>
              <a:t>Oferir a les persones joves inscrites al Programa de Garantia Juvenil una experiència d’emprenedoria per facilitar la seva ocupació com a </a:t>
            </a:r>
          </a:p>
          <a:p>
            <a:pPr algn="ctr"/>
            <a:r>
              <a:rPr lang="ca-ES" altLang="ca-ES" sz="2000" b="1" dirty="0">
                <a:solidFill>
                  <a:srgbClr val="C00000"/>
                </a:solidFill>
              </a:rPr>
              <a:t>TREBALLADORS AUTÒNOMS</a:t>
            </a:r>
          </a:p>
          <a:p>
            <a:endParaRPr lang="ca-ES" sz="2000" b="1" dirty="0">
              <a:solidFill>
                <a:schemeClr val="dk1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590119" y="2664354"/>
            <a:ext cx="432048" cy="260590"/>
          </a:xfrm>
          <a:custGeom>
            <a:avLst/>
            <a:gdLst>
              <a:gd name="T0" fmla="*/ 51 w 213"/>
              <a:gd name="T1" fmla="*/ 105 h 115"/>
              <a:gd name="T2" fmla="*/ 4 w 213"/>
              <a:gd name="T3" fmla="*/ 26 h 115"/>
              <a:gd name="T4" fmla="*/ 29 w 213"/>
              <a:gd name="T5" fmla="*/ 21 h 115"/>
              <a:gd name="T6" fmla="*/ 62 w 213"/>
              <a:gd name="T7" fmla="*/ 72 h 115"/>
              <a:gd name="T8" fmla="*/ 97 w 213"/>
              <a:gd name="T9" fmla="*/ 71 h 115"/>
              <a:gd name="T10" fmla="*/ 95 w 213"/>
              <a:gd name="T11" fmla="*/ 57 h 115"/>
              <a:gd name="T12" fmla="*/ 123 w 213"/>
              <a:gd name="T13" fmla="*/ 54 h 115"/>
              <a:gd name="T14" fmla="*/ 151 w 213"/>
              <a:gd name="T15" fmla="*/ 49 h 115"/>
              <a:gd name="T16" fmla="*/ 179 w 213"/>
              <a:gd name="T17" fmla="*/ 38 h 115"/>
              <a:gd name="T18" fmla="*/ 119 w 213"/>
              <a:gd name="T19" fmla="*/ 34 h 115"/>
              <a:gd name="T20" fmla="*/ 122 w 213"/>
              <a:gd name="T21" fmla="*/ 4 h 115"/>
              <a:gd name="T22" fmla="*/ 171 w 213"/>
              <a:gd name="T23" fmla="*/ 53 h 115"/>
              <a:gd name="T24" fmla="*/ 134 w 213"/>
              <a:gd name="T25" fmla="*/ 90 h 115"/>
              <a:gd name="T26" fmla="*/ 36 w 213"/>
              <a:gd name="T27" fmla="*/ 23 h 115"/>
              <a:gd name="T28" fmla="*/ 34 w 213"/>
              <a:gd name="T29" fmla="*/ 24 h 115"/>
              <a:gd name="T30" fmla="*/ 19 w 213"/>
              <a:gd name="T31" fmla="*/ 24 h 115"/>
              <a:gd name="T32" fmla="*/ 39 w 213"/>
              <a:gd name="T33" fmla="*/ 51 h 115"/>
              <a:gd name="T34" fmla="*/ 4 w 213"/>
              <a:gd name="T35" fmla="*/ 43 h 115"/>
              <a:gd name="T36" fmla="*/ 37 w 213"/>
              <a:gd name="T37" fmla="*/ 81 h 115"/>
              <a:gd name="T38" fmla="*/ 36 w 213"/>
              <a:gd name="T39" fmla="*/ 64 h 115"/>
              <a:gd name="T40" fmla="*/ 133 w 213"/>
              <a:gd name="T41" fmla="*/ 59 h 115"/>
              <a:gd name="T42" fmla="*/ 44 w 213"/>
              <a:gd name="T43" fmla="*/ 65 h 115"/>
              <a:gd name="T44" fmla="*/ 47 w 213"/>
              <a:gd name="T45" fmla="*/ 67 h 115"/>
              <a:gd name="T46" fmla="*/ 53 w 213"/>
              <a:gd name="T47" fmla="*/ 76 h 115"/>
              <a:gd name="T48" fmla="*/ 84 w 213"/>
              <a:gd name="T49" fmla="*/ 73 h 115"/>
              <a:gd name="T50" fmla="*/ 98 w 213"/>
              <a:gd name="T51" fmla="*/ 78 h 115"/>
              <a:gd name="T52" fmla="*/ 126 w 213"/>
              <a:gd name="T53" fmla="*/ 77 h 115"/>
              <a:gd name="T54" fmla="*/ 109 w 213"/>
              <a:gd name="T55" fmla="*/ 78 h 115"/>
              <a:gd name="T56" fmla="*/ 81 w 213"/>
              <a:gd name="T57" fmla="*/ 79 h 115"/>
              <a:gd name="T58" fmla="*/ 123 w 213"/>
              <a:gd name="T59" fmla="*/ 83 h 115"/>
              <a:gd name="T60" fmla="*/ 92 w 213"/>
              <a:gd name="T61" fmla="*/ 82 h 115"/>
              <a:gd name="T62" fmla="*/ 115 w 213"/>
              <a:gd name="T63" fmla="*/ 82 h 115"/>
              <a:gd name="T64" fmla="*/ 89 w 213"/>
              <a:gd name="T65" fmla="*/ 82 h 115"/>
              <a:gd name="T66" fmla="*/ 48 w 213"/>
              <a:gd name="T67" fmla="*/ 82 h 115"/>
              <a:gd name="T68" fmla="*/ 48 w 213"/>
              <a:gd name="T69" fmla="*/ 82 h 115"/>
              <a:gd name="T70" fmla="*/ 38 w 213"/>
              <a:gd name="T71" fmla="*/ 97 h 115"/>
              <a:gd name="T72" fmla="*/ 131 w 213"/>
              <a:gd name="T73" fmla="*/ 86 h 115"/>
              <a:gd name="T74" fmla="*/ 86 w 213"/>
              <a:gd name="T75" fmla="*/ 86 h 115"/>
              <a:gd name="T76" fmla="*/ 55 w 213"/>
              <a:gd name="T77" fmla="*/ 90 h 115"/>
              <a:gd name="T78" fmla="*/ 117 w 213"/>
              <a:gd name="T79" fmla="*/ 86 h 115"/>
              <a:gd name="T80" fmla="*/ 19 w 213"/>
              <a:gd name="T81" fmla="*/ 91 h 115"/>
              <a:gd name="T82" fmla="*/ 77 w 213"/>
              <a:gd name="T83" fmla="*/ 90 h 115"/>
              <a:gd name="T84" fmla="*/ 62 w 213"/>
              <a:gd name="T85" fmla="*/ 92 h 115"/>
              <a:gd name="T86" fmla="*/ 83 w 213"/>
              <a:gd name="T87" fmla="*/ 92 h 115"/>
              <a:gd name="T88" fmla="*/ 75 w 213"/>
              <a:gd name="T89" fmla="*/ 90 h 115"/>
              <a:gd name="T90" fmla="*/ 36 w 213"/>
              <a:gd name="T91" fmla="*/ 100 h 115"/>
              <a:gd name="T92" fmla="*/ 113 w 213"/>
              <a:gd name="T93" fmla="*/ 95 h 115"/>
              <a:gd name="T94" fmla="*/ 90 w 213"/>
              <a:gd name="T95" fmla="*/ 95 h 115"/>
              <a:gd name="T96" fmla="*/ 13 w 213"/>
              <a:gd name="T97" fmla="*/ 101 h 115"/>
              <a:gd name="T98" fmla="*/ 45 w 213"/>
              <a:gd name="T99" fmla="*/ 95 h 115"/>
              <a:gd name="T100" fmla="*/ 84 w 213"/>
              <a:gd name="T101" fmla="*/ 95 h 115"/>
              <a:gd name="T102" fmla="*/ 117 w 213"/>
              <a:gd name="T103" fmla="*/ 97 h 115"/>
              <a:gd name="T104" fmla="*/ 36 w 213"/>
              <a:gd name="T10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15">
                <a:moveTo>
                  <a:pt x="94" y="106"/>
                </a:moveTo>
                <a:cubicBezTo>
                  <a:pt x="93" y="106"/>
                  <a:pt x="94" y="107"/>
                  <a:pt x="94" y="108"/>
                </a:cubicBezTo>
                <a:cubicBezTo>
                  <a:pt x="87" y="108"/>
                  <a:pt x="82" y="103"/>
                  <a:pt x="75" y="105"/>
                </a:cubicBezTo>
                <a:cubicBezTo>
                  <a:pt x="76" y="103"/>
                  <a:pt x="74" y="103"/>
                  <a:pt x="74" y="102"/>
                </a:cubicBezTo>
                <a:cubicBezTo>
                  <a:pt x="64" y="104"/>
                  <a:pt x="60" y="96"/>
                  <a:pt x="50" y="99"/>
                </a:cubicBezTo>
                <a:cubicBezTo>
                  <a:pt x="50" y="102"/>
                  <a:pt x="51" y="103"/>
                  <a:pt x="51" y="105"/>
                </a:cubicBezTo>
                <a:cubicBezTo>
                  <a:pt x="49" y="107"/>
                  <a:pt x="45" y="107"/>
                  <a:pt x="44" y="109"/>
                </a:cubicBezTo>
                <a:cubicBezTo>
                  <a:pt x="32" y="104"/>
                  <a:pt x="19" y="108"/>
                  <a:pt x="8" y="106"/>
                </a:cubicBezTo>
                <a:cubicBezTo>
                  <a:pt x="9" y="93"/>
                  <a:pt x="3" y="81"/>
                  <a:pt x="5" y="65"/>
                </a:cubicBezTo>
                <a:cubicBezTo>
                  <a:pt x="5" y="64"/>
                  <a:pt x="4" y="66"/>
                  <a:pt x="3" y="65"/>
                </a:cubicBezTo>
                <a:cubicBezTo>
                  <a:pt x="6" y="54"/>
                  <a:pt x="0" y="42"/>
                  <a:pt x="2" y="29"/>
                </a:cubicBezTo>
                <a:cubicBezTo>
                  <a:pt x="5" y="31"/>
                  <a:pt x="3" y="27"/>
                  <a:pt x="4" y="26"/>
                </a:cubicBezTo>
                <a:cubicBezTo>
                  <a:pt x="9" y="28"/>
                  <a:pt x="3" y="36"/>
                  <a:pt x="6" y="38"/>
                </a:cubicBezTo>
                <a:cubicBezTo>
                  <a:pt x="10" y="37"/>
                  <a:pt x="6" y="32"/>
                  <a:pt x="9" y="29"/>
                </a:cubicBezTo>
                <a:cubicBezTo>
                  <a:pt x="8" y="27"/>
                  <a:pt x="5" y="26"/>
                  <a:pt x="5" y="23"/>
                </a:cubicBezTo>
                <a:cubicBezTo>
                  <a:pt x="11" y="22"/>
                  <a:pt x="18" y="21"/>
                  <a:pt x="25" y="22"/>
                </a:cubicBezTo>
                <a:cubicBezTo>
                  <a:pt x="28" y="22"/>
                  <a:pt x="27" y="18"/>
                  <a:pt x="30" y="18"/>
                </a:cubicBezTo>
                <a:cubicBezTo>
                  <a:pt x="31" y="20"/>
                  <a:pt x="29" y="20"/>
                  <a:pt x="29" y="21"/>
                </a:cubicBezTo>
                <a:cubicBezTo>
                  <a:pt x="34" y="20"/>
                  <a:pt x="38" y="21"/>
                  <a:pt x="43" y="19"/>
                </a:cubicBezTo>
                <a:cubicBezTo>
                  <a:pt x="46" y="27"/>
                  <a:pt x="43" y="37"/>
                  <a:pt x="44" y="48"/>
                </a:cubicBezTo>
                <a:cubicBezTo>
                  <a:pt x="45" y="50"/>
                  <a:pt x="46" y="47"/>
                  <a:pt x="47" y="48"/>
                </a:cubicBezTo>
                <a:cubicBezTo>
                  <a:pt x="50" y="53"/>
                  <a:pt x="46" y="57"/>
                  <a:pt x="47" y="64"/>
                </a:cubicBezTo>
                <a:cubicBezTo>
                  <a:pt x="53" y="68"/>
                  <a:pt x="59" y="72"/>
                  <a:pt x="66" y="70"/>
                </a:cubicBezTo>
                <a:cubicBezTo>
                  <a:pt x="66" y="71"/>
                  <a:pt x="63" y="71"/>
                  <a:pt x="62" y="72"/>
                </a:cubicBezTo>
                <a:cubicBezTo>
                  <a:pt x="63" y="76"/>
                  <a:pt x="69" y="75"/>
                  <a:pt x="73" y="74"/>
                </a:cubicBezTo>
                <a:cubicBezTo>
                  <a:pt x="68" y="68"/>
                  <a:pt x="59" y="68"/>
                  <a:pt x="55" y="61"/>
                </a:cubicBezTo>
                <a:cubicBezTo>
                  <a:pt x="63" y="65"/>
                  <a:pt x="69" y="69"/>
                  <a:pt x="77" y="74"/>
                </a:cubicBezTo>
                <a:cubicBezTo>
                  <a:pt x="80" y="73"/>
                  <a:pt x="82" y="71"/>
                  <a:pt x="85" y="71"/>
                </a:cubicBezTo>
                <a:cubicBezTo>
                  <a:pt x="81" y="67"/>
                  <a:pt x="75" y="65"/>
                  <a:pt x="70" y="61"/>
                </a:cubicBezTo>
                <a:cubicBezTo>
                  <a:pt x="79" y="61"/>
                  <a:pt x="88" y="76"/>
                  <a:pt x="97" y="71"/>
                </a:cubicBezTo>
                <a:cubicBezTo>
                  <a:pt x="93" y="68"/>
                  <a:pt x="87" y="67"/>
                  <a:pt x="85" y="62"/>
                </a:cubicBezTo>
                <a:cubicBezTo>
                  <a:pt x="94" y="67"/>
                  <a:pt x="103" y="72"/>
                  <a:pt x="111" y="77"/>
                </a:cubicBezTo>
                <a:cubicBezTo>
                  <a:pt x="114" y="76"/>
                  <a:pt x="115" y="75"/>
                  <a:pt x="114" y="72"/>
                </a:cubicBezTo>
                <a:cubicBezTo>
                  <a:pt x="116" y="72"/>
                  <a:pt x="116" y="71"/>
                  <a:pt x="118" y="72"/>
                </a:cubicBezTo>
                <a:cubicBezTo>
                  <a:pt x="115" y="69"/>
                  <a:pt x="110" y="67"/>
                  <a:pt x="106" y="65"/>
                </a:cubicBezTo>
                <a:cubicBezTo>
                  <a:pt x="102" y="63"/>
                  <a:pt x="97" y="61"/>
                  <a:pt x="95" y="57"/>
                </a:cubicBezTo>
                <a:cubicBezTo>
                  <a:pt x="109" y="61"/>
                  <a:pt x="117" y="76"/>
                  <a:pt x="135" y="71"/>
                </a:cubicBezTo>
                <a:cubicBezTo>
                  <a:pt x="126" y="62"/>
                  <a:pt x="110" y="61"/>
                  <a:pt x="102" y="51"/>
                </a:cubicBezTo>
                <a:cubicBezTo>
                  <a:pt x="107" y="53"/>
                  <a:pt x="112" y="57"/>
                  <a:pt x="119" y="60"/>
                </a:cubicBezTo>
                <a:cubicBezTo>
                  <a:pt x="127" y="64"/>
                  <a:pt x="136" y="72"/>
                  <a:pt x="143" y="65"/>
                </a:cubicBezTo>
                <a:cubicBezTo>
                  <a:pt x="133" y="61"/>
                  <a:pt x="123" y="57"/>
                  <a:pt x="114" y="51"/>
                </a:cubicBezTo>
                <a:cubicBezTo>
                  <a:pt x="118" y="49"/>
                  <a:pt x="119" y="53"/>
                  <a:pt x="123" y="54"/>
                </a:cubicBezTo>
                <a:cubicBezTo>
                  <a:pt x="130" y="55"/>
                  <a:pt x="138" y="50"/>
                  <a:pt x="143" y="52"/>
                </a:cubicBezTo>
                <a:cubicBezTo>
                  <a:pt x="143" y="47"/>
                  <a:pt x="138" y="52"/>
                  <a:pt x="136" y="51"/>
                </a:cubicBezTo>
                <a:cubicBezTo>
                  <a:pt x="136" y="49"/>
                  <a:pt x="138" y="50"/>
                  <a:pt x="139" y="49"/>
                </a:cubicBezTo>
                <a:cubicBezTo>
                  <a:pt x="134" y="46"/>
                  <a:pt x="128" y="46"/>
                  <a:pt x="124" y="43"/>
                </a:cubicBezTo>
                <a:cubicBezTo>
                  <a:pt x="135" y="45"/>
                  <a:pt x="140" y="50"/>
                  <a:pt x="152" y="46"/>
                </a:cubicBezTo>
                <a:cubicBezTo>
                  <a:pt x="154" y="47"/>
                  <a:pt x="152" y="48"/>
                  <a:pt x="151" y="49"/>
                </a:cubicBezTo>
                <a:cubicBezTo>
                  <a:pt x="155" y="49"/>
                  <a:pt x="157" y="48"/>
                  <a:pt x="162" y="47"/>
                </a:cubicBezTo>
                <a:cubicBezTo>
                  <a:pt x="155" y="44"/>
                  <a:pt x="145" y="44"/>
                  <a:pt x="139" y="41"/>
                </a:cubicBezTo>
                <a:cubicBezTo>
                  <a:pt x="151" y="40"/>
                  <a:pt x="165" y="51"/>
                  <a:pt x="177" y="45"/>
                </a:cubicBezTo>
                <a:cubicBezTo>
                  <a:pt x="171" y="42"/>
                  <a:pt x="164" y="43"/>
                  <a:pt x="158" y="41"/>
                </a:cubicBezTo>
                <a:cubicBezTo>
                  <a:pt x="168" y="39"/>
                  <a:pt x="183" y="47"/>
                  <a:pt x="194" y="45"/>
                </a:cubicBezTo>
                <a:cubicBezTo>
                  <a:pt x="189" y="42"/>
                  <a:pt x="183" y="41"/>
                  <a:pt x="179" y="38"/>
                </a:cubicBezTo>
                <a:cubicBezTo>
                  <a:pt x="184" y="37"/>
                  <a:pt x="190" y="45"/>
                  <a:pt x="197" y="41"/>
                </a:cubicBezTo>
                <a:cubicBezTo>
                  <a:pt x="195" y="39"/>
                  <a:pt x="193" y="38"/>
                  <a:pt x="190" y="37"/>
                </a:cubicBezTo>
                <a:cubicBezTo>
                  <a:pt x="196" y="37"/>
                  <a:pt x="206" y="43"/>
                  <a:pt x="210" y="36"/>
                </a:cubicBezTo>
                <a:cubicBezTo>
                  <a:pt x="194" y="22"/>
                  <a:pt x="166" y="27"/>
                  <a:pt x="142" y="30"/>
                </a:cubicBezTo>
                <a:cubicBezTo>
                  <a:pt x="136" y="31"/>
                  <a:pt x="130" y="33"/>
                  <a:pt x="127" y="37"/>
                </a:cubicBezTo>
                <a:cubicBezTo>
                  <a:pt x="125" y="33"/>
                  <a:pt x="122" y="38"/>
                  <a:pt x="119" y="34"/>
                </a:cubicBezTo>
                <a:cubicBezTo>
                  <a:pt x="124" y="30"/>
                  <a:pt x="135" y="31"/>
                  <a:pt x="136" y="23"/>
                </a:cubicBezTo>
                <a:cubicBezTo>
                  <a:pt x="136" y="16"/>
                  <a:pt x="124" y="7"/>
                  <a:pt x="115" y="7"/>
                </a:cubicBezTo>
                <a:cubicBezTo>
                  <a:pt x="111" y="7"/>
                  <a:pt x="105" y="8"/>
                  <a:pt x="101" y="9"/>
                </a:cubicBezTo>
                <a:cubicBezTo>
                  <a:pt x="81" y="13"/>
                  <a:pt x="59" y="26"/>
                  <a:pt x="45" y="32"/>
                </a:cubicBezTo>
                <a:cubicBezTo>
                  <a:pt x="45" y="25"/>
                  <a:pt x="53" y="26"/>
                  <a:pt x="55" y="22"/>
                </a:cubicBezTo>
                <a:cubicBezTo>
                  <a:pt x="74" y="18"/>
                  <a:pt x="100" y="0"/>
                  <a:pt x="122" y="4"/>
                </a:cubicBezTo>
                <a:cubicBezTo>
                  <a:pt x="129" y="5"/>
                  <a:pt x="134" y="13"/>
                  <a:pt x="139" y="19"/>
                </a:cubicBezTo>
                <a:cubicBezTo>
                  <a:pt x="139" y="22"/>
                  <a:pt x="138" y="26"/>
                  <a:pt x="137" y="28"/>
                </a:cubicBezTo>
                <a:cubicBezTo>
                  <a:pt x="152" y="28"/>
                  <a:pt x="169" y="23"/>
                  <a:pt x="184" y="23"/>
                </a:cubicBezTo>
                <a:cubicBezTo>
                  <a:pt x="194" y="23"/>
                  <a:pt x="202" y="28"/>
                  <a:pt x="211" y="28"/>
                </a:cubicBezTo>
                <a:cubicBezTo>
                  <a:pt x="213" y="33"/>
                  <a:pt x="213" y="34"/>
                  <a:pt x="213" y="39"/>
                </a:cubicBezTo>
                <a:cubicBezTo>
                  <a:pt x="204" y="49"/>
                  <a:pt x="184" y="52"/>
                  <a:pt x="171" y="53"/>
                </a:cubicBezTo>
                <a:cubicBezTo>
                  <a:pt x="165" y="53"/>
                  <a:pt x="159" y="53"/>
                  <a:pt x="156" y="55"/>
                </a:cubicBezTo>
                <a:cubicBezTo>
                  <a:pt x="152" y="53"/>
                  <a:pt x="149" y="55"/>
                  <a:pt x="145" y="55"/>
                </a:cubicBezTo>
                <a:cubicBezTo>
                  <a:pt x="149" y="56"/>
                  <a:pt x="146" y="65"/>
                  <a:pt x="149" y="65"/>
                </a:cubicBezTo>
                <a:cubicBezTo>
                  <a:pt x="144" y="68"/>
                  <a:pt x="143" y="71"/>
                  <a:pt x="136" y="73"/>
                </a:cubicBezTo>
                <a:cubicBezTo>
                  <a:pt x="144" y="78"/>
                  <a:pt x="138" y="89"/>
                  <a:pt x="135" y="91"/>
                </a:cubicBezTo>
                <a:cubicBezTo>
                  <a:pt x="135" y="91"/>
                  <a:pt x="134" y="91"/>
                  <a:pt x="134" y="90"/>
                </a:cubicBezTo>
                <a:cubicBezTo>
                  <a:pt x="133" y="93"/>
                  <a:pt x="134" y="95"/>
                  <a:pt x="134" y="98"/>
                </a:cubicBezTo>
                <a:cubicBezTo>
                  <a:pt x="131" y="115"/>
                  <a:pt x="108" y="106"/>
                  <a:pt x="94" y="106"/>
                </a:cubicBezTo>
                <a:close/>
                <a:moveTo>
                  <a:pt x="36" y="23"/>
                </a:moveTo>
                <a:cubicBezTo>
                  <a:pt x="30" y="43"/>
                  <a:pt x="20" y="63"/>
                  <a:pt x="17" y="84"/>
                </a:cubicBezTo>
                <a:cubicBezTo>
                  <a:pt x="25" y="65"/>
                  <a:pt x="36" y="45"/>
                  <a:pt x="40" y="23"/>
                </a:cubicBezTo>
                <a:cubicBezTo>
                  <a:pt x="39" y="23"/>
                  <a:pt x="38" y="23"/>
                  <a:pt x="36" y="23"/>
                </a:cubicBezTo>
                <a:close/>
                <a:moveTo>
                  <a:pt x="27" y="24"/>
                </a:moveTo>
                <a:cubicBezTo>
                  <a:pt x="20" y="42"/>
                  <a:pt x="16" y="55"/>
                  <a:pt x="9" y="74"/>
                </a:cubicBezTo>
                <a:cubicBezTo>
                  <a:pt x="10" y="78"/>
                  <a:pt x="10" y="84"/>
                  <a:pt x="13" y="86"/>
                </a:cubicBezTo>
                <a:cubicBezTo>
                  <a:pt x="13" y="84"/>
                  <a:pt x="14" y="81"/>
                  <a:pt x="13" y="80"/>
                </a:cubicBezTo>
                <a:cubicBezTo>
                  <a:pt x="14" y="80"/>
                  <a:pt x="15" y="80"/>
                  <a:pt x="16" y="78"/>
                </a:cubicBezTo>
                <a:cubicBezTo>
                  <a:pt x="21" y="59"/>
                  <a:pt x="28" y="42"/>
                  <a:pt x="34" y="24"/>
                </a:cubicBezTo>
                <a:cubicBezTo>
                  <a:pt x="30" y="24"/>
                  <a:pt x="31" y="24"/>
                  <a:pt x="27" y="24"/>
                </a:cubicBezTo>
                <a:close/>
                <a:moveTo>
                  <a:pt x="13" y="25"/>
                </a:moveTo>
                <a:cubicBezTo>
                  <a:pt x="11" y="33"/>
                  <a:pt x="4" y="42"/>
                  <a:pt x="9" y="52"/>
                </a:cubicBezTo>
                <a:cubicBezTo>
                  <a:pt x="11" y="43"/>
                  <a:pt x="14" y="34"/>
                  <a:pt x="17" y="25"/>
                </a:cubicBezTo>
                <a:cubicBezTo>
                  <a:pt x="15" y="24"/>
                  <a:pt x="15" y="25"/>
                  <a:pt x="13" y="25"/>
                </a:cubicBezTo>
                <a:close/>
                <a:moveTo>
                  <a:pt x="19" y="24"/>
                </a:moveTo>
                <a:cubicBezTo>
                  <a:pt x="15" y="39"/>
                  <a:pt x="7" y="52"/>
                  <a:pt x="9" y="69"/>
                </a:cubicBezTo>
                <a:cubicBezTo>
                  <a:pt x="14" y="55"/>
                  <a:pt x="20" y="39"/>
                  <a:pt x="25" y="24"/>
                </a:cubicBezTo>
                <a:cubicBezTo>
                  <a:pt x="23" y="24"/>
                  <a:pt x="21" y="24"/>
                  <a:pt x="19" y="24"/>
                </a:cubicBezTo>
                <a:close/>
                <a:moveTo>
                  <a:pt x="21" y="77"/>
                </a:moveTo>
                <a:cubicBezTo>
                  <a:pt x="25" y="81"/>
                  <a:pt x="22" y="84"/>
                  <a:pt x="25" y="90"/>
                </a:cubicBezTo>
                <a:cubicBezTo>
                  <a:pt x="29" y="77"/>
                  <a:pt x="36" y="65"/>
                  <a:pt x="39" y="51"/>
                </a:cubicBezTo>
                <a:cubicBezTo>
                  <a:pt x="40" y="49"/>
                  <a:pt x="42" y="53"/>
                  <a:pt x="42" y="50"/>
                </a:cubicBezTo>
                <a:cubicBezTo>
                  <a:pt x="41" y="43"/>
                  <a:pt x="43" y="33"/>
                  <a:pt x="41" y="27"/>
                </a:cubicBezTo>
                <a:cubicBezTo>
                  <a:pt x="36" y="45"/>
                  <a:pt x="29" y="61"/>
                  <a:pt x="21" y="77"/>
                </a:cubicBezTo>
                <a:close/>
                <a:moveTo>
                  <a:pt x="4" y="43"/>
                </a:moveTo>
                <a:cubicBezTo>
                  <a:pt x="2" y="42"/>
                  <a:pt x="4" y="34"/>
                  <a:pt x="2" y="35"/>
                </a:cubicBezTo>
                <a:cubicBezTo>
                  <a:pt x="3" y="38"/>
                  <a:pt x="1" y="43"/>
                  <a:pt x="4" y="43"/>
                </a:cubicBezTo>
                <a:close/>
                <a:moveTo>
                  <a:pt x="182" y="48"/>
                </a:moveTo>
                <a:cubicBezTo>
                  <a:pt x="184" y="48"/>
                  <a:pt x="186" y="48"/>
                  <a:pt x="188" y="47"/>
                </a:cubicBezTo>
                <a:cubicBezTo>
                  <a:pt x="185" y="47"/>
                  <a:pt x="183" y="46"/>
                  <a:pt x="182" y="48"/>
                </a:cubicBezTo>
                <a:close/>
                <a:moveTo>
                  <a:pt x="32" y="91"/>
                </a:moveTo>
                <a:cubicBezTo>
                  <a:pt x="37" y="88"/>
                  <a:pt x="33" y="80"/>
                  <a:pt x="36" y="77"/>
                </a:cubicBezTo>
                <a:cubicBezTo>
                  <a:pt x="36" y="78"/>
                  <a:pt x="36" y="80"/>
                  <a:pt x="37" y="81"/>
                </a:cubicBezTo>
                <a:cubicBezTo>
                  <a:pt x="39" y="75"/>
                  <a:pt x="43" y="67"/>
                  <a:pt x="41" y="62"/>
                </a:cubicBezTo>
                <a:cubicBezTo>
                  <a:pt x="42" y="63"/>
                  <a:pt x="44" y="63"/>
                  <a:pt x="45" y="63"/>
                </a:cubicBezTo>
                <a:cubicBezTo>
                  <a:pt x="45" y="60"/>
                  <a:pt x="45" y="55"/>
                  <a:pt x="45" y="50"/>
                </a:cubicBezTo>
                <a:cubicBezTo>
                  <a:pt x="43" y="49"/>
                  <a:pt x="44" y="55"/>
                  <a:pt x="43" y="55"/>
                </a:cubicBezTo>
                <a:cubicBezTo>
                  <a:pt x="42" y="56"/>
                  <a:pt x="42" y="53"/>
                  <a:pt x="41" y="53"/>
                </a:cubicBezTo>
                <a:cubicBezTo>
                  <a:pt x="40" y="57"/>
                  <a:pt x="38" y="63"/>
                  <a:pt x="36" y="64"/>
                </a:cubicBezTo>
                <a:cubicBezTo>
                  <a:pt x="34" y="72"/>
                  <a:pt x="29" y="81"/>
                  <a:pt x="32" y="91"/>
                </a:cubicBezTo>
                <a:close/>
                <a:moveTo>
                  <a:pt x="127" y="55"/>
                </a:moveTo>
                <a:cubicBezTo>
                  <a:pt x="127" y="58"/>
                  <a:pt x="129" y="57"/>
                  <a:pt x="130" y="58"/>
                </a:cubicBezTo>
                <a:cubicBezTo>
                  <a:pt x="132" y="57"/>
                  <a:pt x="130" y="57"/>
                  <a:pt x="130" y="55"/>
                </a:cubicBezTo>
                <a:cubicBezTo>
                  <a:pt x="128" y="55"/>
                  <a:pt x="129" y="54"/>
                  <a:pt x="127" y="55"/>
                </a:cubicBezTo>
                <a:close/>
                <a:moveTo>
                  <a:pt x="133" y="59"/>
                </a:moveTo>
                <a:cubicBezTo>
                  <a:pt x="137" y="61"/>
                  <a:pt x="140" y="63"/>
                  <a:pt x="145" y="63"/>
                </a:cubicBezTo>
                <a:cubicBezTo>
                  <a:pt x="147" y="57"/>
                  <a:pt x="136" y="54"/>
                  <a:pt x="133" y="59"/>
                </a:cubicBezTo>
                <a:close/>
                <a:moveTo>
                  <a:pt x="42" y="80"/>
                </a:moveTo>
                <a:cubicBezTo>
                  <a:pt x="42" y="78"/>
                  <a:pt x="42" y="75"/>
                  <a:pt x="43" y="74"/>
                </a:cubicBezTo>
                <a:cubicBezTo>
                  <a:pt x="44" y="74"/>
                  <a:pt x="43" y="75"/>
                  <a:pt x="45" y="75"/>
                </a:cubicBezTo>
                <a:cubicBezTo>
                  <a:pt x="44" y="70"/>
                  <a:pt x="47" y="67"/>
                  <a:pt x="44" y="65"/>
                </a:cubicBezTo>
                <a:cubicBezTo>
                  <a:pt x="43" y="70"/>
                  <a:pt x="38" y="77"/>
                  <a:pt x="42" y="80"/>
                </a:cubicBezTo>
                <a:close/>
                <a:moveTo>
                  <a:pt x="47" y="79"/>
                </a:moveTo>
                <a:cubicBezTo>
                  <a:pt x="48" y="80"/>
                  <a:pt x="50" y="79"/>
                  <a:pt x="51" y="78"/>
                </a:cubicBezTo>
                <a:cubicBezTo>
                  <a:pt x="49" y="78"/>
                  <a:pt x="49" y="76"/>
                  <a:pt x="49" y="74"/>
                </a:cubicBezTo>
                <a:cubicBezTo>
                  <a:pt x="52" y="76"/>
                  <a:pt x="54" y="72"/>
                  <a:pt x="58" y="72"/>
                </a:cubicBezTo>
                <a:cubicBezTo>
                  <a:pt x="55" y="69"/>
                  <a:pt x="51" y="69"/>
                  <a:pt x="47" y="67"/>
                </a:cubicBezTo>
                <a:cubicBezTo>
                  <a:pt x="47" y="71"/>
                  <a:pt x="47" y="75"/>
                  <a:pt x="47" y="79"/>
                </a:cubicBezTo>
                <a:close/>
                <a:moveTo>
                  <a:pt x="96" y="75"/>
                </a:moveTo>
                <a:cubicBezTo>
                  <a:pt x="99" y="76"/>
                  <a:pt x="103" y="78"/>
                  <a:pt x="105" y="74"/>
                </a:cubicBezTo>
                <a:cubicBezTo>
                  <a:pt x="102" y="74"/>
                  <a:pt x="101" y="72"/>
                  <a:pt x="98" y="72"/>
                </a:cubicBezTo>
                <a:cubicBezTo>
                  <a:pt x="99" y="74"/>
                  <a:pt x="95" y="72"/>
                  <a:pt x="96" y="75"/>
                </a:cubicBezTo>
                <a:close/>
                <a:moveTo>
                  <a:pt x="53" y="76"/>
                </a:moveTo>
                <a:cubicBezTo>
                  <a:pt x="56" y="76"/>
                  <a:pt x="58" y="74"/>
                  <a:pt x="60" y="76"/>
                </a:cubicBezTo>
                <a:cubicBezTo>
                  <a:pt x="60" y="78"/>
                  <a:pt x="56" y="76"/>
                  <a:pt x="56" y="78"/>
                </a:cubicBezTo>
                <a:cubicBezTo>
                  <a:pt x="59" y="79"/>
                  <a:pt x="63" y="77"/>
                  <a:pt x="66" y="76"/>
                </a:cubicBezTo>
                <a:cubicBezTo>
                  <a:pt x="62" y="73"/>
                  <a:pt x="57" y="72"/>
                  <a:pt x="53" y="76"/>
                </a:cubicBezTo>
                <a:close/>
                <a:moveTo>
                  <a:pt x="79" y="75"/>
                </a:moveTo>
                <a:cubicBezTo>
                  <a:pt x="81" y="75"/>
                  <a:pt x="83" y="74"/>
                  <a:pt x="84" y="73"/>
                </a:cubicBezTo>
                <a:cubicBezTo>
                  <a:pt x="82" y="73"/>
                  <a:pt x="80" y="74"/>
                  <a:pt x="79" y="75"/>
                </a:cubicBezTo>
                <a:close/>
                <a:moveTo>
                  <a:pt x="81" y="76"/>
                </a:moveTo>
                <a:cubicBezTo>
                  <a:pt x="85" y="78"/>
                  <a:pt x="90" y="76"/>
                  <a:pt x="92" y="73"/>
                </a:cubicBezTo>
                <a:cubicBezTo>
                  <a:pt x="87" y="73"/>
                  <a:pt x="85" y="74"/>
                  <a:pt x="81" y="76"/>
                </a:cubicBezTo>
                <a:close/>
                <a:moveTo>
                  <a:pt x="85" y="78"/>
                </a:moveTo>
                <a:cubicBezTo>
                  <a:pt x="88" y="83"/>
                  <a:pt x="94" y="80"/>
                  <a:pt x="98" y="78"/>
                </a:cubicBezTo>
                <a:cubicBezTo>
                  <a:pt x="96" y="72"/>
                  <a:pt x="90" y="76"/>
                  <a:pt x="85" y="78"/>
                </a:cubicBezTo>
                <a:close/>
                <a:moveTo>
                  <a:pt x="72" y="78"/>
                </a:moveTo>
                <a:cubicBezTo>
                  <a:pt x="74" y="78"/>
                  <a:pt x="76" y="77"/>
                  <a:pt x="78" y="76"/>
                </a:cubicBezTo>
                <a:cubicBezTo>
                  <a:pt x="77" y="75"/>
                  <a:pt x="72" y="76"/>
                  <a:pt x="72" y="78"/>
                </a:cubicBezTo>
                <a:close/>
                <a:moveTo>
                  <a:pt x="113" y="78"/>
                </a:moveTo>
                <a:cubicBezTo>
                  <a:pt x="118" y="82"/>
                  <a:pt x="122" y="76"/>
                  <a:pt x="126" y="77"/>
                </a:cubicBezTo>
                <a:cubicBezTo>
                  <a:pt x="124" y="79"/>
                  <a:pt x="120" y="78"/>
                  <a:pt x="119" y="81"/>
                </a:cubicBezTo>
                <a:cubicBezTo>
                  <a:pt x="123" y="83"/>
                  <a:pt x="125" y="78"/>
                  <a:pt x="128" y="76"/>
                </a:cubicBezTo>
                <a:cubicBezTo>
                  <a:pt x="125" y="75"/>
                  <a:pt x="121" y="75"/>
                  <a:pt x="115" y="75"/>
                </a:cubicBezTo>
                <a:cubicBezTo>
                  <a:pt x="117" y="78"/>
                  <a:pt x="112" y="76"/>
                  <a:pt x="113" y="78"/>
                </a:cubicBezTo>
                <a:close/>
                <a:moveTo>
                  <a:pt x="102" y="78"/>
                </a:moveTo>
                <a:cubicBezTo>
                  <a:pt x="104" y="80"/>
                  <a:pt x="107" y="80"/>
                  <a:pt x="109" y="78"/>
                </a:cubicBezTo>
                <a:cubicBezTo>
                  <a:pt x="107" y="75"/>
                  <a:pt x="104" y="76"/>
                  <a:pt x="102" y="78"/>
                </a:cubicBezTo>
                <a:close/>
                <a:moveTo>
                  <a:pt x="137" y="78"/>
                </a:moveTo>
                <a:cubicBezTo>
                  <a:pt x="136" y="77"/>
                  <a:pt x="132" y="75"/>
                  <a:pt x="131" y="76"/>
                </a:cubicBezTo>
                <a:cubicBezTo>
                  <a:pt x="133" y="77"/>
                  <a:pt x="136" y="80"/>
                  <a:pt x="137" y="78"/>
                </a:cubicBezTo>
                <a:close/>
                <a:moveTo>
                  <a:pt x="75" y="80"/>
                </a:moveTo>
                <a:cubicBezTo>
                  <a:pt x="77" y="81"/>
                  <a:pt x="79" y="79"/>
                  <a:pt x="81" y="79"/>
                </a:cubicBezTo>
                <a:cubicBezTo>
                  <a:pt x="81" y="75"/>
                  <a:pt x="75" y="77"/>
                  <a:pt x="75" y="80"/>
                </a:cubicBezTo>
                <a:close/>
                <a:moveTo>
                  <a:pt x="123" y="83"/>
                </a:moveTo>
                <a:cubicBezTo>
                  <a:pt x="126" y="83"/>
                  <a:pt x="127" y="85"/>
                  <a:pt x="130" y="85"/>
                </a:cubicBezTo>
                <a:cubicBezTo>
                  <a:pt x="131" y="83"/>
                  <a:pt x="135" y="83"/>
                  <a:pt x="136" y="80"/>
                </a:cubicBezTo>
                <a:cubicBezTo>
                  <a:pt x="134" y="79"/>
                  <a:pt x="132" y="78"/>
                  <a:pt x="128" y="77"/>
                </a:cubicBezTo>
                <a:cubicBezTo>
                  <a:pt x="128" y="80"/>
                  <a:pt x="124" y="81"/>
                  <a:pt x="123" y="83"/>
                </a:cubicBezTo>
                <a:close/>
                <a:moveTo>
                  <a:pt x="62" y="80"/>
                </a:moveTo>
                <a:cubicBezTo>
                  <a:pt x="63" y="84"/>
                  <a:pt x="69" y="80"/>
                  <a:pt x="70" y="78"/>
                </a:cubicBezTo>
                <a:cubicBezTo>
                  <a:pt x="67" y="78"/>
                  <a:pt x="66" y="81"/>
                  <a:pt x="62" y="80"/>
                </a:cubicBezTo>
                <a:close/>
                <a:moveTo>
                  <a:pt x="92" y="82"/>
                </a:moveTo>
                <a:cubicBezTo>
                  <a:pt x="96" y="86"/>
                  <a:pt x="99" y="81"/>
                  <a:pt x="103" y="81"/>
                </a:cubicBezTo>
                <a:cubicBezTo>
                  <a:pt x="101" y="76"/>
                  <a:pt x="95" y="81"/>
                  <a:pt x="92" y="82"/>
                </a:cubicBezTo>
                <a:close/>
                <a:moveTo>
                  <a:pt x="115" y="82"/>
                </a:moveTo>
                <a:cubicBezTo>
                  <a:pt x="114" y="82"/>
                  <a:pt x="112" y="82"/>
                  <a:pt x="112" y="84"/>
                </a:cubicBezTo>
                <a:cubicBezTo>
                  <a:pt x="114" y="86"/>
                  <a:pt x="118" y="84"/>
                  <a:pt x="120" y="82"/>
                </a:cubicBezTo>
                <a:cubicBezTo>
                  <a:pt x="116" y="81"/>
                  <a:pt x="114" y="80"/>
                  <a:pt x="111" y="78"/>
                </a:cubicBezTo>
                <a:cubicBezTo>
                  <a:pt x="110" y="80"/>
                  <a:pt x="107" y="79"/>
                  <a:pt x="107" y="81"/>
                </a:cubicBezTo>
                <a:cubicBezTo>
                  <a:pt x="109" y="83"/>
                  <a:pt x="113" y="81"/>
                  <a:pt x="115" y="82"/>
                </a:cubicBezTo>
                <a:close/>
                <a:moveTo>
                  <a:pt x="24" y="96"/>
                </a:moveTo>
                <a:cubicBezTo>
                  <a:pt x="22" y="90"/>
                  <a:pt x="23" y="84"/>
                  <a:pt x="21" y="79"/>
                </a:cubicBezTo>
                <a:cubicBezTo>
                  <a:pt x="19" y="85"/>
                  <a:pt x="21" y="92"/>
                  <a:pt x="24" y="96"/>
                </a:cubicBezTo>
                <a:close/>
                <a:moveTo>
                  <a:pt x="79" y="82"/>
                </a:moveTo>
                <a:cubicBezTo>
                  <a:pt x="81" y="82"/>
                  <a:pt x="82" y="84"/>
                  <a:pt x="84" y="84"/>
                </a:cubicBezTo>
                <a:cubicBezTo>
                  <a:pt x="85" y="83"/>
                  <a:pt x="89" y="84"/>
                  <a:pt x="89" y="82"/>
                </a:cubicBezTo>
                <a:cubicBezTo>
                  <a:pt x="86" y="79"/>
                  <a:pt x="81" y="78"/>
                  <a:pt x="79" y="82"/>
                </a:cubicBezTo>
                <a:close/>
                <a:moveTo>
                  <a:pt x="66" y="84"/>
                </a:moveTo>
                <a:cubicBezTo>
                  <a:pt x="68" y="83"/>
                  <a:pt x="68" y="86"/>
                  <a:pt x="70" y="85"/>
                </a:cubicBezTo>
                <a:cubicBezTo>
                  <a:pt x="72" y="84"/>
                  <a:pt x="74" y="83"/>
                  <a:pt x="75" y="81"/>
                </a:cubicBezTo>
                <a:cubicBezTo>
                  <a:pt x="73" y="78"/>
                  <a:pt x="67" y="81"/>
                  <a:pt x="66" y="84"/>
                </a:cubicBezTo>
                <a:close/>
                <a:moveTo>
                  <a:pt x="48" y="82"/>
                </a:moveTo>
                <a:cubicBezTo>
                  <a:pt x="48" y="83"/>
                  <a:pt x="48" y="85"/>
                  <a:pt x="48" y="86"/>
                </a:cubicBezTo>
                <a:cubicBezTo>
                  <a:pt x="50" y="86"/>
                  <a:pt x="51" y="88"/>
                  <a:pt x="53" y="88"/>
                </a:cubicBezTo>
                <a:cubicBezTo>
                  <a:pt x="56" y="85"/>
                  <a:pt x="59" y="86"/>
                  <a:pt x="62" y="82"/>
                </a:cubicBezTo>
                <a:cubicBezTo>
                  <a:pt x="58" y="80"/>
                  <a:pt x="55" y="86"/>
                  <a:pt x="51" y="84"/>
                </a:cubicBezTo>
                <a:cubicBezTo>
                  <a:pt x="53" y="82"/>
                  <a:pt x="56" y="82"/>
                  <a:pt x="58" y="80"/>
                </a:cubicBezTo>
                <a:cubicBezTo>
                  <a:pt x="54" y="81"/>
                  <a:pt x="52" y="81"/>
                  <a:pt x="48" y="82"/>
                </a:cubicBezTo>
                <a:close/>
                <a:moveTo>
                  <a:pt x="97" y="84"/>
                </a:moveTo>
                <a:cubicBezTo>
                  <a:pt x="99" y="89"/>
                  <a:pt x="106" y="85"/>
                  <a:pt x="108" y="82"/>
                </a:cubicBezTo>
                <a:cubicBezTo>
                  <a:pt x="104" y="80"/>
                  <a:pt x="101" y="83"/>
                  <a:pt x="97" y="84"/>
                </a:cubicBezTo>
                <a:close/>
                <a:moveTo>
                  <a:pt x="38" y="97"/>
                </a:moveTo>
                <a:cubicBezTo>
                  <a:pt x="38" y="92"/>
                  <a:pt x="38" y="86"/>
                  <a:pt x="38" y="82"/>
                </a:cubicBezTo>
                <a:cubicBezTo>
                  <a:pt x="36" y="85"/>
                  <a:pt x="36" y="93"/>
                  <a:pt x="38" y="97"/>
                </a:cubicBezTo>
                <a:close/>
                <a:moveTo>
                  <a:pt x="71" y="85"/>
                </a:moveTo>
                <a:cubicBezTo>
                  <a:pt x="73" y="90"/>
                  <a:pt x="78" y="87"/>
                  <a:pt x="82" y="86"/>
                </a:cubicBezTo>
                <a:cubicBezTo>
                  <a:pt x="80" y="80"/>
                  <a:pt x="74" y="83"/>
                  <a:pt x="71" y="85"/>
                </a:cubicBezTo>
                <a:close/>
                <a:moveTo>
                  <a:pt x="131" y="86"/>
                </a:moveTo>
                <a:cubicBezTo>
                  <a:pt x="133" y="87"/>
                  <a:pt x="138" y="85"/>
                  <a:pt x="136" y="82"/>
                </a:cubicBezTo>
                <a:cubicBezTo>
                  <a:pt x="135" y="84"/>
                  <a:pt x="130" y="85"/>
                  <a:pt x="131" y="86"/>
                </a:cubicBezTo>
                <a:close/>
                <a:moveTo>
                  <a:pt x="29" y="100"/>
                </a:moveTo>
                <a:cubicBezTo>
                  <a:pt x="30" y="95"/>
                  <a:pt x="28" y="90"/>
                  <a:pt x="30" y="88"/>
                </a:cubicBezTo>
                <a:cubicBezTo>
                  <a:pt x="29" y="89"/>
                  <a:pt x="30" y="91"/>
                  <a:pt x="30" y="90"/>
                </a:cubicBezTo>
                <a:cubicBezTo>
                  <a:pt x="31" y="87"/>
                  <a:pt x="31" y="85"/>
                  <a:pt x="29" y="83"/>
                </a:cubicBezTo>
                <a:cubicBezTo>
                  <a:pt x="27" y="89"/>
                  <a:pt x="23" y="96"/>
                  <a:pt x="29" y="100"/>
                </a:cubicBezTo>
                <a:close/>
                <a:moveTo>
                  <a:pt x="86" y="86"/>
                </a:moveTo>
                <a:cubicBezTo>
                  <a:pt x="89" y="88"/>
                  <a:pt x="92" y="87"/>
                  <a:pt x="94" y="84"/>
                </a:cubicBezTo>
                <a:cubicBezTo>
                  <a:pt x="92" y="82"/>
                  <a:pt x="87" y="83"/>
                  <a:pt x="86" y="86"/>
                </a:cubicBezTo>
                <a:close/>
                <a:moveTo>
                  <a:pt x="43" y="90"/>
                </a:moveTo>
                <a:cubicBezTo>
                  <a:pt x="46" y="90"/>
                  <a:pt x="46" y="86"/>
                  <a:pt x="45" y="84"/>
                </a:cubicBezTo>
                <a:cubicBezTo>
                  <a:pt x="44" y="86"/>
                  <a:pt x="43" y="88"/>
                  <a:pt x="43" y="90"/>
                </a:cubicBezTo>
                <a:close/>
                <a:moveTo>
                  <a:pt x="55" y="90"/>
                </a:moveTo>
                <a:cubicBezTo>
                  <a:pt x="59" y="91"/>
                  <a:pt x="65" y="88"/>
                  <a:pt x="68" y="86"/>
                </a:cubicBezTo>
                <a:cubicBezTo>
                  <a:pt x="66" y="85"/>
                  <a:pt x="66" y="84"/>
                  <a:pt x="64" y="84"/>
                </a:cubicBezTo>
                <a:cubicBezTo>
                  <a:pt x="63" y="88"/>
                  <a:pt x="58" y="88"/>
                  <a:pt x="55" y="90"/>
                </a:cubicBezTo>
                <a:close/>
                <a:moveTo>
                  <a:pt x="117" y="86"/>
                </a:moveTo>
                <a:cubicBezTo>
                  <a:pt x="121" y="87"/>
                  <a:pt x="122" y="87"/>
                  <a:pt x="126" y="86"/>
                </a:cubicBezTo>
                <a:cubicBezTo>
                  <a:pt x="125" y="82"/>
                  <a:pt x="119" y="84"/>
                  <a:pt x="117" y="86"/>
                </a:cubicBezTo>
                <a:close/>
                <a:moveTo>
                  <a:pt x="102" y="88"/>
                </a:moveTo>
                <a:cubicBezTo>
                  <a:pt x="104" y="88"/>
                  <a:pt x="104" y="90"/>
                  <a:pt x="107" y="90"/>
                </a:cubicBezTo>
                <a:cubicBezTo>
                  <a:pt x="108" y="88"/>
                  <a:pt x="111" y="87"/>
                  <a:pt x="113" y="86"/>
                </a:cubicBezTo>
                <a:cubicBezTo>
                  <a:pt x="109" y="83"/>
                  <a:pt x="104" y="86"/>
                  <a:pt x="102" y="88"/>
                </a:cubicBezTo>
                <a:close/>
                <a:moveTo>
                  <a:pt x="17" y="91"/>
                </a:moveTo>
                <a:cubicBezTo>
                  <a:pt x="18" y="91"/>
                  <a:pt x="18" y="91"/>
                  <a:pt x="19" y="91"/>
                </a:cubicBezTo>
                <a:cubicBezTo>
                  <a:pt x="19" y="89"/>
                  <a:pt x="19" y="88"/>
                  <a:pt x="19" y="86"/>
                </a:cubicBezTo>
                <a:cubicBezTo>
                  <a:pt x="16" y="85"/>
                  <a:pt x="18" y="89"/>
                  <a:pt x="17" y="91"/>
                </a:cubicBezTo>
                <a:close/>
                <a:moveTo>
                  <a:pt x="77" y="90"/>
                </a:moveTo>
                <a:cubicBezTo>
                  <a:pt x="79" y="90"/>
                  <a:pt x="79" y="92"/>
                  <a:pt x="81" y="91"/>
                </a:cubicBezTo>
                <a:cubicBezTo>
                  <a:pt x="83" y="90"/>
                  <a:pt x="85" y="89"/>
                  <a:pt x="87" y="88"/>
                </a:cubicBezTo>
                <a:cubicBezTo>
                  <a:pt x="86" y="84"/>
                  <a:pt x="79" y="88"/>
                  <a:pt x="77" y="90"/>
                </a:cubicBezTo>
                <a:close/>
                <a:moveTo>
                  <a:pt x="91" y="88"/>
                </a:moveTo>
                <a:cubicBezTo>
                  <a:pt x="94" y="90"/>
                  <a:pt x="96" y="90"/>
                  <a:pt x="98" y="88"/>
                </a:cubicBezTo>
                <a:cubicBezTo>
                  <a:pt x="98" y="85"/>
                  <a:pt x="92" y="85"/>
                  <a:pt x="91" y="88"/>
                </a:cubicBezTo>
                <a:close/>
                <a:moveTo>
                  <a:pt x="62" y="92"/>
                </a:moveTo>
                <a:cubicBezTo>
                  <a:pt x="67" y="92"/>
                  <a:pt x="69" y="90"/>
                  <a:pt x="74" y="90"/>
                </a:cubicBezTo>
                <a:cubicBezTo>
                  <a:pt x="72" y="85"/>
                  <a:pt x="62" y="87"/>
                  <a:pt x="62" y="92"/>
                </a:cubicBezTo>
                <a:close/>
                <a:moveTo>
                  <a:pt x="133" y="89"/>
                </a:moveTo>
                <a:cubicBezTo>
                  <a:pt x="133" y="87"/>
                  <a:pt x="130" y="86"/>
                  <a:pt x="129" y="88"/>
                </a:cubicBezTo>
                <a:cubicBezTo>
                  <a:pt x="131" y="87"/>
                  <a:pt x="131" y="90"/>
                  <a:pt x="133" y="89"/>
                </a:cubicBezTo>
                <a:close/>
                <a:moveTo>
                  <a:pt x="83" y="92"/>
                </a:moveTo>
                <a:cubicBezTo>
                  <a:pt x="86" y="95"/>
                  <a:pt x="92" y="92"/>
                  <a:pt x="93" y="90"/>
                </a:cubicBezTo>
                <a:cubicBezTo>
                  <a:pt x="89" y="88"/>
                  <a:pt x="85" y="89"/>
                  <a:pt x="83" y="92"/>
                </a:cubicBezTo>
                <a:close/>
                <a:moveTo>
                  <a:pt x="97" y="90"/>
                </a:moveTo>
                <a:cubicBezTo>
                  <a:pt x="98" y="93"/>
                  <a:pt x="103" y="93"/>
                  <a:pt x="104" y="90"/>
                </a:cubicBezTo>
                <a:cubicBezTo>
                  <a:pt x="102" y="89"/>
                  <a:pt x="100" y="89"/>
                  <a:pt x="97" y="90"/>
                </a:cubicBezTo>
                <a:close/>
                <a:moveTo>
                  <a:pt x="69" y="95"/>
                </a:moveTo>
                <a:cubicBezTo>
                  <a:pt x="73" y="95"/>
                  <a:pt x="75" y="93"/>
                  <a:pt x="79" y="92"/>
                </a:cubicBezTo>
                <a:cubicBezTo>
                  <a:pt x="78" y="90"/>
                  <a:pt x="76" y="90"/>
                  <a:pt x="75" y="90"/>
                </a:cubicBezTo>
                <a:cubicBezTo>
                  <a:pt x="73" y="92"/>
                  <a:pt x="71" y="94"/>
                  <a:pt x="69" y="95"/>
                </a:cubicBezTo>
                <a:close/>
                <a:moveTo>
                  <a:pt x="107" y="91"/>
                </a:moveTo>
                <a:cubicBezTo>
                  <a:pt x="110" y="91"/>
                  <a:pt x="113" y="92"/>
                  <a:pt x="114" y="90"/>
                </a:cubicBezTo>
                <a:cubicBezTo>
                  <a:pt x="112" y="91"/>
                  <a:pt x="109" y="88"/>
                  <a:pt x="107" y="91"/>
                </a:cubicBezTo>
                <a:close/>
                <a:moveTo>
                  <a:pt x="33" y="96"/>
                </a:moveTo>
                <a:cubicBezTo>
                  <a:pt x="36" y="93"/>
                  <a:pt x="32" y="103"/>
                  <a:pt x="36" y="100"/>
                </a:cubicBezTo>
                <a:cubicBezTo>
                  <a:pt x="35" y="98"/>
                  <a:pt x="36" y="93"/>
                  <a:pt x="34" y="90"/>
                </a:cubicBezTo>
                <a:cubicBezTo>
                  <a:pt x="34" y="92"/>
                  <a:pt x="32" y="95"/>
                  <a:pt x="33" y="96"/>
                </a:cubicBezTo>
                <a:close/>
                <a:moveTo>
                  <a:pt x="130" y="97"/>
                </a:moveTo>
                <a:cubicBezTo>
                  <a:pt x="128" y="100"/>
                  <a:pt x="123" y="100"/>
                  <a:pt x="120" y="103"/>
                </a:cubicBezTo>
                <a:cubicBezTo>
                  <a:pt x="125" y="104"/>
                  <a:pt x="131" y="103"/>
                  <a:pt x="131" y="95"/>
                </a:cubicBezTo>
                <a:cubicBezTo>
                  <a:pt x="126" y="92"/>
                  <a:pt x="118" y="88"/>
                  <a:pt x="113" y="95"/>
                </a:cubicBezTo>
                <a:cubicBezTo>
                  <a:pt x="118" y="97"/>
                  <a:pt x="121" y="94"/>
                  <a:pt x="124" y="97"/>
                </a:cubicBezTo>
                <a:cubicBezTo>
                  <a:pt x="125" y="94"/>
                  <a:pt x="128" y="93"/>
                  <a:pt x="130" y="97"/>
                </a:cubicBezTo>
                <a:close/>
                <a:moveTo>
                  <a:pt x="49" y="92"/>
                </a:moveTo>
                <a:cubicBezTo>
                  <a:pt x="52" y="93"/>
                  <a:pt x="53" y="93"/>
                  <a:pt x="54" y="91"/>
                </a:cubicBezTo>
                <a:cubicBezTo>
                  <a:pt x="52" y="91"/>
                  <a:pt x="50" y="91"/>
                  <a:pt x="49" y="92"/>
                </a:cubicBezTo>
                <a:close/>
                <a:moveTo>
                  <a:pt x="90" y="95"/>
                </a:moveTo>
                <a:cubicBezTo>
                  <a:pt x="92" y="97"/>
                  <a:pt x="97" y="96"/>
                  <a:pt x="98" y="93"/>
                </a:cubicBezTo>
                <a:cubicBezTo>
                  <a:pt x="96" y="91"/>
                  <a:pt x="91" y="92"/>
                  <a:pt x="90" y="95"/>
                </a:cubicBezTo>
                <a:close/>
                <a:moveTo>
                  <a:pt x="11" y="95"/>
                </a:moveTo>
                <a:cubicBezTo>
                  <a:pt x="11" y="95"/>
                  <a:pt x="11" y="94"/>
                  <a:pt x="11" y="94"/>
                </a:cubicBezTo>
                <a:cubicBezTo>
                  <a:pt x="11" y="97"/>
                  <a:pt x="11" y="96"/>
                  <a:pt x="11" y="99"/>
                </a:cubicBezTo>
                <a:cubicBezTo>
                  <a:pt x="12" y="99"/>
                  <a:pt x="12" y="101"/>
                  <a:pt x="13" y="101"/>
                </a:cubicBezTo>
                <a:cubicBezTo>
                  <a:pt x="14" y="98"/>
                  <a:pt x="12" y="98"/>
                  <a:pt x="12" y="95"/>
                </a:cubicBezTo>
                <a:cubicBezTo>
                  <a:pt x="12" y="95"/>
                  <a:pt x="13" y="95"/>
                  <a:pt x="12" y="95"/>
                </a:cubicBezTo>
                <a:cubicBezTo>
                  <a:pt x="12" y="95"/>
                  <a:pt x="12" y="95"/>
                  <a:pt x="11" y="95"/>
                </a:cubicBezTo>
                <a:close/>
                <a:moveTo>
                  <a:pt x="43" y="106"/>
                </a:moveTo>
                <a:cubicBezTo>
                  <a:pt x="46" y="107"/>
                  <a:pt x="46" y="105"/>
                  <a:pt x="47" y="104"/>
                </a:cubicBezTo>
                <a:cubicBezTo>
                  <a:pt x="46" y="102"/>
                  <a:pt x="48" y="95"/>
                  <a:pt x="45" y="95"/>
                </a:cubicBezTo>
                <a:cubicBezTo>
                  <a:pt x="46" y="99"/>
                  <a:pt x="46" y="103"/>
                  <a:pt x="43" y="106"/>
                </a:cubicBezTo>
                <a:close/>
                <a:moveTo>
                  <a:pt x="73" y="97"/>
                </a:moveTo>
                <a:cubicBezTo>
                  <a:pt x="76" y="97"/>
                  <a:pt x="78" y="95"/>
                  <a:pt x="79" y="95"/>
                </a:cubicBezTo>
                <a:cubicBezTo>
                  <a:pt x="76" y="94"/>
                  <a:pt x="75" y="95"/>
                  <a:pt x="73" y="97"/>
                </a:cubicBezTo>
                <a:close/>
                <a:moveTo>
                  <a:pt x="80" y="97"/>
                </a:moveTo>
                <a:cubicBezTo>
                  <a:pt x="83" y="98"/>
                  <a:pt x="83" y="96"/>
                  <a:pt x="84" y="95"/>
                </a:cubicBezTo>
                <a:cubicBezTo>
                  <a:pt x="82" y="95"/>
                  <a:pt x="80" y="95"/>
                  <a:pt x="80" y="97"/>
                </a:cubicBezTo>
                <a:close/>
                <a:moveTo>
                  <a:pt x="93" y="98"/>
                </a:moveTo>
                <a:cubicBezTo>
                  <a:pt x="95" y="98"/>
                  <a:pt x="96" y="97"/>
                  <a:pt x="98" y="97"/>
                </a:cubicBezTo>
                <a:cubicBezTo>
                  <a:pt x="97" y="96"/>
                  <a:pt x="100" y="95"/>
                  <a:pt x="98" y="95"/>
                </a:cubicBezTo>
                <a:cubicBezTo>
                  <a:pt x="97" y="96"/>
                  <a:pt x="94" y="96"/>
                  <a:pt x="93" y="98"/>
                </a:cubicBezTo>
                <a:close/>
                <a:moveTo>
                  <a:pt x="117" y="97"/>
                </a:moveTo>
                <a:cubicBezTo>
                  <a:pt x="115" y="97"/>
                  <a:pt x="113" y="95"/>
                  <a:pt x="111" y="95"/>
                </a:cubicBezTo>
                <a:cubicBezTo>
                  <a:pt x="107" y="98"/>
                  <a:pt x="116" y="100"/>
                  <a:pt x="117" y="97"/>
                </a:cubicBezTo>
                <a:close/>
                <a:moveTo>
                  <a:pt x="36" y="101"/>
                </a:moveTo>
                <a:cubicBezTo>
                  <a:pt x="37" y="102"/>
                  <a:pt x="39" y="102"/>
                  <a:pt x="41" y="102"/>
                </a:cubicBezTo>
                <a:cubicBezTo>
                  <a:pt x="40" y="100"/>
                  <a:pt x="42" y="99"/>
                  <a:pt x="40" y="98"/>
                </a:cubicBezTo>
                <a:cubicBezTo>
                  <a:pt x="39" y="101"/>
                  <a:pt x="38" y="101"/>
                  <a:pt x="36" y="101"/>
                </a:cubicBezTo>
                <a:close/>
                <a:moveTo>
                  <a:pt x="102" y="103"/>
                </a:moveTo>
                <a:cubicBezTo>
                  <a:pt x="105" y="101"/>
                  <a:pt x="110" y="102"/>
                  <a:pt x="112" y="99"/>
                </a:cubicBezTo>
                <a:cubicBezTo>
                  <a:pt x="109" y="96"/>
                  <a:pt x="102" y="100"/>
                  <a:pt x="102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5" y="4581128"/>
            <a:ext cx="6422587" cy="1015663"/>
          </a:xfrm>
          <a:prstGeom prst="rect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b="1" dirty="0">
                <a:solidFill>
                  <a:srgbClr val="C00000"/>
                </a:solidFill>
              </a:rPr>
              <a:t>9.900,00 euros</a:t>
            </a:r>
            <a:r>
              <a:rPr lang="ca-ES" altLang="ca-ES" dirty="0"/>
              <a:t> per estar d’alta durant </a:t>
            </a:r>
            <a:r>
              <a:rPr lang="ca-ES" altLang="ca-ES" b="1" dirty="0"/>
              <a:t>12 mesos </a:t>
            </a:r>
            <a:r>
              <a:rPr lang="ca-ES" altLang="ca-ES" dirty="0"/>
              <a:t>ininterromputs al RETA, règim especial que correspongui o mutualitat de col·legi professional</a:t>
            </a:r>
          </a:p>
        </p:txBody>
      </p:sp>
      <p:sp>
        <p:nvSpPr>
          <p:cNvPr id="24" name="Freeform 335"/>
          <p:cNvSpPr>
            <a:spLocks noEditPoints="1"/>
          </p:cNvSpPr>
          <p:nvPr/>
        </p:nvSpPr>
        <p:spPr bwMode="auto">
          <a:xfrm rot="16200000" flipV="1">
            <a:off x="4442956" y="4084284"/>
            <a:ext cx="301832" cy="287408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pic>
        <p:nvPicPr>
          <p:cNvPr id="25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2736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a-ES" altLang="ca-ES" sz="2800" b="1" dirty="0">
                  <a:solidFill>
                    <a:schemeClr val="bg1"/>
                  </a:solidFill>
                </a:rPr>
                <a:t>Persones beneficiàries</a:t>
              </a: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QuadreDeText 6"/>
          <p:cNvSpPr txBox="1"/>
          <p:nvPr/>
        </p:nvSpPr>
        <p:spPr>
          <a:xfrm>
            <a:off x="251520" y="2006005"/>
            <a:ext cx="853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ca-ES" sz="2000" b="1" dirty="0">
                <a:solidFill>
                  <a:srgbClr val="C00000"/>
                </a:solidFill>
              </a:rPr>
              <a:t>Persones joves inscrites a GJ que es donin d’alta com a treballadores autònomes</a:t>
            </a:r>
            <a:endParaRPr lang="ca-ES" sz="2000" b="1" dirty="0">
              <a:solidFill>
                <a:srgbClr val="C00000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grpSp>
        <p:nvGrpSpPr>
          <p:cNvPr id="11" name="Group 103"/>
          <p:cNvGrpSpPr/>
          <p:nvPr/>
        </p:nvGrpSpPr>
        <p:grpSpPr>
          <a:xfrm rot="10800000" flipV="1">
            <a:off x="389206" y="2735208"/>
            <a:ext cx="8143233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1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2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124" name="Group 103"/>
          <p:cNvGrpSpPr/>
          <p:nvPr/>
        </p:nvGrpSpPr>
        <p:grpSpPr>
          <a:xfrm rot="10800000" flipV="1">
            <a:off x="484283" y="1844824"/>
            <a:ext cx="8143233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125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6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3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4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5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6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4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178" name="Freeform 605"/>
          <p:cNvSpPr>
            <a:spLocks/>
          </p:cNvSpPr>
          <p:nvPr/>
        </p:nvSpPr>
        <p:spPr bwMode="auto">
          <a:xfrm>
            <a:off x="377825" y="1889275"/>
            <a:ext cx="45719" cy="891653"/>
          </a:xfrm>
          <a:custGeom>
            <a:avLst/>
            <a:gdLst>
              <a:gd name="T0" fmla="*/ 2147483646 w 4"/>
              <a:gd name="T1" fmla="*/ 2147483646 h 319"/>
              <a:gd name="T2" fmla="*/ 2147483646 w 4"/>
              <a:gd name="T3" fmla="*/ 2147483646 h 319"/>
              <a:gd name="T4" fmla="*/ 2147483646 w 4"/>
              <a:gd name="T5" fmla="*/ 2147483646 h 319"/>
              <a:gd name="T6" fmla="*/ 2147483646 w 4"/>
              <a:gd name="T7" fmla="*/ 2147483646 h 319"/>
              <a:gd name="T8" fmla="*/ 2147483646 w 4"/>
              <a:gd name="T9" fmla="*/ 2147483646 h 319"/>
              <a:gd name="T10" fmla="*/ 2147483646 w 4"/>
              <a:gd name="T11" fmla="*/ 2147483646 h 319"/>
              <a:gd name="T12" fmla="*/ 2147483646 w 4"/>
              <a:gd name="T13" fmla="*/ 2147483646 h 319"/>
              <a:gd name="T14" fmla="*/ 2147483646 w 4"/>
              <a:gd name="T15" fmla="*/ 2147483646 h 319"/>
              <a:gd name="T16" fmla="*/ 0 w 4"/>
              <a:gd name="T17" fmla="*/ 2147483646 h 319"/>
              <a:gd name="T18" fmla="*/ 0 w 4"/>
              <a:gd name="T19" fmla="*/ 2147483646 h 319"/>
              <a:gd name="T20" fmla="*/ 0 w 4"/>
              <a:gd name="T21" fmla="*/ 2147483646 h 319"/>
              <a:gd name="T22" fmla="*/ 0 w 4"/>
              <a:gd name="T23" fmla="*/ 2147483646 h 319"/>
              <a:gd name="T24" fmla="*/ 0 w 4"/>
              <a:gd name="T25" fmla="*/ 2147483646 h 319"/>
              <a:gd name="T26" fmla="*/ 0 w 4"/>
              <a:gd name="T27" fmla="*/ 2147483646 h 319"/>
              <a:gd name="T28" fmla="*/ 2147483646 w 4"/>
              <a:gd name="T29" fmla="*/ 2147483646 h 319"/>
              <a:gd name="T30" fmla="*/ 2147483646 w 4"/>
              <a:gd name="T31" fmla="*/ 2147483646 h 319"/>
              <a:gd name="T32" fmla="*/ 2147483646 w 4"/>
              <a:gd name="T33" fmla="*/ 2147483646 h 319"/>
              <a:gd name="T34" fmla="*/ 2147483646 w 4"/>
              <a:gd name="T35" fmla="*/ 2147483646 h 319"/>
              <a:gd name="T36" fmla="*/ 2147483646 w 4"/>
              <a:gd name="T37" fmla="*/ 2147483646 h 319"/>
              <a:gd name="T38" fmla="*/ 2147483646 w 4"/>
              <a:gd name="T39" fmla="*/ 2147483646 h 319"/>
              <a:gd name="T40" fmla="*/ 2147483646 w 4"/>
              <a:gd name="T41" fmla="*/ 2147483646 h 319"/>
              <a:gd name="T42" fmla="*/ 2147483646 w 4"/>
              <a:gd name="T43" fmla="*/ 2147483646 h 319"/>
              <a:gd name="T44" fmla="*/ 2147483646 w 4"/>
              <a:gd name="T45" fmla="*/ 2147483646 h 319"/>
              <a:gd name="T46" fmla="*/ 2147483646 w 4"/>
              <a:gd name="T47" fmla="*/ 2147483646 h 319"/>
              <a:gd name="T48" fmla="*/ 2147483646 w 4"/>
              <a:gd name="T49" fmla="*/ 2147483646 h 319"/>
              <a:gd name="T50" fmla="*/ 2147483646 w 4"/>
              <a:gd name="T51" fmla="*/ 2147483646 h 319"/>
              <a:gd name="T52" fmla="*/ 2147483646 w 4"/>
              <a:gd name="T53" fmla="*/ 2147483646 h 319"/>
              <a:gd name="T54" fmla="*/ 2147483646 w 4"/>
              <a:gd name="T55" fmla="*/ 2147483646 h 319"/>
              <a:gd name="T56" fmla="*/ 2147483646 w 4"/>
              <a:gd name="T57" fmla="*/ 2147483646 h 319"/>
              <a:gd name="T58" fmla="*/ 2147483646 w 4"/>
              <a:gd name="T59" fmla="*/ 2147483646 h 319"/>
              <a:gd name="T60" fmla="*/ 2147483646 w 4"/>
              <a:gd name="T61" fmla="*/ 2147483646 h 319"/>
              <a:gd name="T62" fmla="*/ 2147483646 w 4"/>
              <a:gd name="T63" fmla="*/ 2147483646 h 319"/>
              <a:gd name="T64" fmla="*/ 2147483646 w 4"/>
              <a:gd name="T65" fmla="*/ 2147483646 h 319"/>
              <a:gd name="T66" fmla="*/ 2147483646 w 4"/>
              <a:gd name="T67" fmla="*/ 2147483646 h 319"/>
              <a:gd name="T68" fmla="*/ 2147483646 w 4"/>
              <a:gd name="T69" fmla="*/ 2147483646 h 319"/>
              <a:gd name="T70" fmla="*/ 2147483646 w 4"/>
              <a:gd name="T71" fmla="*/ 2147483646 h 319"/>
              <a:gd name="T72" fmla="*/ 2147483646 w 4"/>
              <a:gd name="T73" fmla="*/ 2147483646 h 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" h="319">
                <a:moveTo>
                  <a:pt x="3" y="319"/>
                </a:moveTo>
                <a:cubicBezTo>
                  <a:pt x="3" y="319"/>
                  <a:pt x="3" y="319"/>
                  <a:pt x="3" y="319"/>
                </a:cubicBezTo>
                <a:cubicBezTo>
                  <a:pt x="3" y="318"/>
                  <a:pt x="3" y="318"/>
                  <a:pt x="3" y="317"/>
                </a:cubicBezTo>
                <a:cubicBezTo>
                  <a:pt x="3" y="313"/>
                  <a:pt x="3" y="309"/>
                  <a:pt x="3" y="305"/>
                </a:cubicBezTo>
                <a:cubicBezTo>
                  <a:pt x="3" y="303"/>
                  <a:pt x="3" y="302"/>
                  <a:pt x="3" y="300"/>
                </a:cubicBezTo>
                <a:cubicBezTo>
                  <a:pt x="3" y="297"/>
                  <a:pt x="3" y="294"/>
                  <a:pt x="3" y="291"/>
                </a:cubicBezTo>
                <a:cubicBezTo>
                  <a:pt x="3" y="288"/>
                  <a:pt x="3" y="285"/>
                  <a:pt x="3" y="282"/>
                </a:cubicBezTo>
                <a:cubicBezTo>
                  <a:pt x="3" y="281"/>
                  <a:pt x="3" y="279"/>
                  <a:pt x="3" y="278"/>
                </a:cubicBezTo>
                <a:cubicBezTo>
                  <a:pt x="3" y="275"/>
                  <a:pt x="3" y="273"/>
                  <a:pt x="3" y="270"/>
                </a:cubicBezTo>
                <a:cubicBezTo>
                  <a:pt x="3" y="265"/>
                  <a:pt x="3" y="260"/>
                  <a:pt x="3" y="255"/>
                </a:cubicBezTo>
                <a:cubicBezTo>
                  <a:pt x="3" y="253"/>
                  <a:pt x="3" y="251"/>
                  <a:pt x="3" y="250"/>
                </a:cubicBezTo>
                <a:cubicBezTo>
                  <a:pt x="3" y="247"/>
                  <a:pt x="3" y="244"/>
                  <a:pt x="3" y="241"/>
                </a:cubicBezTo>
                <a:cubicBezTo>
                  <a:pt x="3" y="238"/>
                  <a:pt x="3" y="234"/>
                  <a:pt x="2" y="231"/>
                </a:cubicBezTo>
                <a:cubicBezTo>
                  <a:pt x="2" y="225"/>
                  <a:pt x="2" y="220"/>
                  <a:pt x="2" y="214"/>
                </a:cubicBezTo>
                <a:cubicBezTo>
                  <a:pt x="2" y="210"/>
                  <a:pt x="1" y="206"/>
                  <a:pt x="1" y="202"/>
                </a:cubicBezTo>
                <a:cubicBezTo>
                  <a:pt x="1" y="198"/>
                  <a:pt x="1" y="195"/>
                  <a:pt x="1" y="191"/>
                </a:cubicBezTo>
                <a:cubicBezTo>
                  <a:pt x="1" y="188"/>
                  <a:pt x="0" y="185"/>
                  <a:pt x="0" y="182"/>
                </a:cubicBezTo>
                <a:cubicBezTo>
                  <a:pt x="0" y="179"/>
                  <a:pt x="0" y="176"/>
                  <a:pt x="0" y="173"/>
                </a:cubicBezTo>
                <a:cubicBezTo>
                  <a:pt x="0" y="170"/>
                  <a:pt x="0" y="166"/>
                  <a:pt x="0" y="163"/>
                </a:cubicBezTo>
                <a:cubicBezTo>
                  <a:pt x="0" y="161"/>
                  <a:pt x="0" y="160"/>
                  <a:pt x="0" y="158"/>
                </a:cubicBezTo>
                <a:cubicBezTo>
                  <a:pt x="0" y="156"/>
                  <a:pt x="0" y="154"/>
                  <a:pt x="0" y="153"/>
                </a:cubicBezTo>
                <a:cubicBezTo>
                  <a:pt x="0" y="150"/>
                  <a:pt x="0" y="147"/>
                  <a:pt x="0" y="145"/>
                </a:cubicBezTo>
                <a:cubicBezTo>
                  <a:pt x="0" y="143"/>
                  <a:pt x="0" y="142"/>
                  <a:pt x="0" y="140"/>
                </a:cubicBezTo>
                <a:cubicBezTo>
                  <a:pt x="0" y="140"/>
                  <a:pt x="0" y="139"/>
                  <a:pt x="0" y="138"/>
                </a:cubicBezTo>
                <a:cubicBezTo>
                  <a:pt x="0" y="136"/>
                  <a:pt x="0" y="134"/>
                  <a:pt x="0" y="132"/>
                </a:cubicBezTo>
                <a:cubicBezTo>
                  <a:pt x="0" y="128"/>
                  <a:pt x="0" y="124"/>
                  <a:pt x="0" y="120"/>
                </a:cubicBezTo>
                <a:cubicBezTo>
                  <a:pt x="0" y="118"/>
                  <a:pt x="0" y="116"/>
                  <a:pt x="0" y="113"/>
                </a:cubicBezTo>
                <a:cubicBezTo>
                  <a:pt x="1" y="108"/>
                  <a:pt x="0" y="103"/>
                  <a:pt x="0" y="98"/>
                </a:cubicBezTo>
                <a:cubicBezTo>
                  <a:pt x="1" y="95"/>
                  <a:pt x="1" y="93"/>
                  <a:pt x="1" y="91"/>
                </a:cubicBezTo>
                <a:cubicBezTo>
                  <a:pt x="1" y="87"/>
                  <a:pt x="1" y="82"/>
                  <a:pt x="1" y="78"/>
                </a:cubicBezTo>
                <a:cubicBezTo>
                  <a:pt x="1" y="75"/>
                  <a:pt x="1" y="71"/>
                  <a:pt x="1" y="67"/>
                </a:cubicBezTo>
                <a:cubicBezTo>
                  <a:pt x="1" y="62"/>
                  <a:pt x="1" y="58"/>
                  <a:pt x="1" y="53"/>
                </a:cubicBezTo>
                <a:cubicBezTo>
                  <a:pt x="1" y="50"/>
                  <a:pt x="1" y="48"/>
                  <a:pt x="1" y="45"/>
                </a:cubicBezTo>
                <a:cubicBezTo>
                  <a:pt x="1" y="42"/>
                  <a:pt x="1" y="39"/>
                  <a:pt x="1" y="36"/>
                </a:cubicBezTo>
                <a:cubicBezTo>
                  <a:pt x="1" y="34"/>
                  <a:pt x="1" y="32"/>
                  <a:pt x="1" y="30"/>
                </a:cubicBezTo>
                <a:cubicBezTo>
                  <a:pt x="2" y="26"/>
                  <a:pt x="1" y="23"/>
                  <a:pt x="1" y="20"/>
                </a:cubicBezTo>
                <a:cubicBezTo>
                  <a:pt x="1" y="16"/>
                  <a:pt x="2" y="13"/>
                  <a:pt x="1" y="9"/>
                </a:cubicBezTo>
                <a:cubicBezTo>
                  <a:pt x="1" y="6"/>
                  <a:pt x="1" y="3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3"/>
                  <a:pt x="3" y="5"/>
                </a:cubicBezTo>
                <a:cubicBezTo>
                  <a:pt x="3" y="7"/>
                  <a:pt x="3" y="8"/>
                  <a:pt x="3" y="10"/>
                </a:cubicBezTo>
                <a:cubicBezTo>
                  <a:pt x="3" y="13"/>
                  <a:pt x="3" y="15"/>
                  <a:pt x="3" y="18"/>
                </a:cubicBezTo>
                <a:cubicBezTo>
                  <a:pt x="3" y="20"/>
                  <a:pt x="3" y="22"/>
                  <a:pt x="3" y="24"/>
                </a:cubicBezTo>
                <a:cubicBezTo>
                  <a:pt x="3" y="25"/>
                  <a:pt x="3" y="26"/>
                  <a:pt x="3" y="27"/>
                </a:cubicBezTo>
                <a:cubicBezTo>
                  <a:pt x="3" y="29"/>
                  <a:pt x="3" y="31"/>
                  <a:pt x="3" y="33"/>
                </a:cubicBezTo>
                <a:cubicBezTo>
                  <a:pt x="3" y="35"/>
                  <a:pt x="2" y="38"/>
                  <a:pt x="2" y="41"/>
                </a:cubicBezTo>
                <a:cubicBezTo>
                  <a:pt x="3" y="43"/>
                  <a:pt x="2" y="45"/>
                  <a:pt x="2" y="47"/>
                </a:cubicBezTo>
                <a:cubicBezTo>
                  <a:pt x="2" y="51"/>
                  <a:pt x="2" y="56"/>
                  <a:pt x="2" y="60"/>
                </a:cubicBezTo>
                <a:cubicBezTo>
                  <a:pt x="2" y="65"/>
                  <a:pt x="2" y="69"/>
                  <a:pt x="2" y="73"/>
                </a:cubicBezTo>
                <a:cubicBezTo>
                  <a:pt x="2" y="78"/>
                  <a:pt x="2" y="82"/>
                  <a:pt x="2" y="87"/>
                </a:cubicBezTo>
                <a:cubicBezTo>
                  <a:pt x="2" y="90"/>
                  <a:pt x="2" y="94"/>
                  <a:pt x="2" y="98"/>
                </a:cubicBezTo>
                <a:cubicBezTo>
                  <a:pt x="1" y="100"/>
                  <a:pt x="2" y="103"/>
                  <a:pt x="2" y="106"/>
                </a:cubicBezTo>
                <a:cubicBezTo>
                  <a:pt x="2" y="110"/>
                  <a:pt x="2" y="113"/>
                  <a:pt x="1" y="117"/>
                </a:cubicBezTo>
                <a:cubicBezTo>
                  <a:pt x="1" y="122"/>
                  <a:pt x="2" y="127"/>
                  <a:pt x="2" y="133"/>
                </a:cubicBezTo>
                <a:cubicBezTo>
                  <a:pt x="2" y="136"/>
                  <a:pt x="2" y="139"/>
                  <a:pt x="2" y="143"/>
                </a:cubicBezTo>
                <a:cubicBezTo>
                  <a:pt x="2" y="144"/>
                  <a:pt x="2" y="145"/>
                  <a:pt x="2" y="147"/>
                </a:cubicBezTo>
                <a:cubicBezTo>
                  <a:pt x="2" y="151"/>
                  <a:pt x="2" y="156"/>
                  <a:pt x="2" y="161"/>
                </a:cubicBezTo>
                <a:cubicBezTo>
                  <a:pt x="2" y="163"/>
                  <a:pt x="2" y="164"/>
                  <a:pt x="2" y="166"/>
                </a:cubicBezTo>
                <a:cubicBezTo>
                  <a:pt x="2" y="167"/>
                  <a:pt x="2" y="168"/>
                  <a:pt x="2" y="170"/>
                </a:cubicBezTo>
                <a:cubicBezTo>
                  <a:pt x="2" y="174"/>
                  <a:pt x="2" y="178"/>
                  <a:pt x="2" y="182"/>
                </a:cubicBezTo>
                <a:cubicBezTo>
                  <a:pt x="2" y="185"/>
                  <a:pt x="2" y="188"/>
                  <a:pt x="2" y="191"/>
                </a:cubicBezTo>
                <a:cubicBezTo>
                  <a:pt x="2" y="193"/>
                  <a:pt x="2" y="196"/>
                  <a:pt x="2" y="199"/>
                </a:cubicBezTo>
                <a:cubicBezTo>
                  <a:pt x="2" y="202"/>
                  <a:pt x="2" y="205"/>
                  <a:pt x="3" y="208"/>
                </a:cubicBezTo>
                <a:cubicBezTo>
                  <a:pt x="3" y="212"/>
                  <a:pt x="3" y="217"/>
                  <a:pt x="3" y="221"/>
                </a:cubicBezTo>
                <a:cubicBezTo>
                  <a:pt x="3" y="224"/>
                  <a:pt x="3" y="228"/>
                  <a:pt x="3" y="231"/>
                </a:cubicBezTo>
                <a:cubicBezTo>
                  <a:pt x="4" y="235"/>
                  <a:pt x="4" y="239"/>
                  <a:pt x="4" y="243"/>
                </a:cubicBezTo>
                <a:cubicBezTo>
                  <a:pt x="4" y="246"/>
                  <a:pt x="4" y="248"/>
                  <a:pt x="4" y="250"/>
                </a:cubicBezTo>
                <a:cubicBezTo>
                  <a:pt x="4" y="253"/>
                  <a:pt x="4" y="255"/>
                  <a:pt x="4" y="258"/>
                </a:cubicBezTo>
                <a:cubicBezTo>
                  <a:pt x="4" y="261"/>
                  <a:pt x="4" y="264"/>
                  <a:pt x="4" y="267"/>
                </a:cubicBezTo>
                <a:cubicBezTo>
                  <a:pt x="4" y="268"/>
                  <a:pt x="4" y="268"/>
                  <a:pt x="4" y="269"/>
                </a:cubicBezTo>
                <a:cubicBezTo>
                  <a:pt x="4" y="276"/>
                  <a:pt x="4" y="283"/>
                  <a:pt x="4" y="291"/>
                </a:cubicBezTo>
                <a:cubicBezTo>
                  <a:pt x="4" y="293"/>
                  <a:pt x="4" y="296"/>
                  <a:pt x="4" y="298"/>
                </a:cubicBezTo>
                <a:cubicBezTo>
                  <a:pt x="4" y="301"/>
                  <a:pt x="4" y="305"/>
                  <a:pt x="4" y="308"/>
                </a:cubicBezTo>
                <a:cubicBezTo>
                  <a:pt x="4" y="312"/>
                  <a:pt x="4" y="315"/>
                  <a:pt x="3" y="3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9" name="Freeform 605"/>
          <p:cNvSpPr>
            <a:spLocks/>
          </p:cNvSpPr>
          <p:nvPr/>
        </p:nvSpPr>
        <p:spPr bwMode="auto">
          <a:xfrm>
            <a:off x="8725603" y="1890544"/>
            <a:ext cx="45719" cy="891653"/>
          </a:xfrm>
          <a:custGeom>
            <a:avLst/>
            <a:gdLst>
              <a:gd name="T0" fmla="*/ 2147483646 w 4"/>
              <a:gd name="T1" fmla="*/ 2147483646 h 319"/>
              <a:gd name="T2" fmla="*/ 2147483646 w 4"/>
              <a:gd name="T3" fmla="*/ 2147483646 h 319"/>
              <a:gd name="T4" fmla="*/ 2147483646 w 4"/>
              <a:gd name="T5" fmla="*/ 2147483646 h 319"/>
              <a:gd name="T6" fmla="*/ 2147483646 w 4"/>
              <a:gd name="T7" fmla="*/ 2147483646 h 319"/>
              <a:gd name="T8" fmla="*/ 2147483646 w 4"/>
              <a:gd name="T9" fmla="*/ 2147483646 h 319"/>
              <a:gd name="T10" fmla="*/ 2147483646 w 4"/>
              <a:gd name="T11" fmla="*/ 2147483646 h 319"/>
              <a:gd name="T12" fmla="*/ 2147483646 w 4"/>
              <a:gd name="T13" fmla="*/ 2147483646 h 319"/>
              <a:gd name="T14" fmla="*/ 2147483646 w 4"/>
              <a:gd name="T15" fmla="*/ 2147483646 h 319"/>
              <a:gd name="T16" fmla="*/ 0 w 4"/>
              <a:gd name="T17" fmla="*/ 2147483646 h 319"/>
              <a:gd name="T18" fmla="*/ 0 w 4"/>
              <a:gd name="T19" fmla="*/ 2147483646 h 319"/>
              <a:gd name="T20" fmla="*/ 0 w 4"/>
              <a:gd name="T21" fmla="*/ 2147483646 h 319"/>
              <a:gd name="T22" fmla="*/ 0 w 4"/>
              <a:gd name="T23" fmla="*/ 2147483646 h 319"/>
              <a:gd name="T24" fmla="*/ 0 w 4"/>
              <a:gd name="T25" fmla="*/ 2147483646 h 319"/>
              <a:gd name="T26" fmla="*/ 0 w 4"/>
              <a:gd name="T27" fmla="*/ 2147483646 h 319"/>
              <a:gd name="T28" fmla="*/ 2147483646 w 4"/>
              <a:gd name="T29" fmla="*/ 2147483646 h 319"/>
              <a:gd name="T30" fmla="*/ 2147483646 w 4"/>
              <a:gd name="T31" fmla="*/ 2147483646 h 319"/>
              <a:gd name="T32" fmla="*/ 2147483646 w 4"/>
              <a:gd name="T33" fmla="*/ 2147483646 h 319"/>
              <a:gd name="T34" fmla="*/ 2147483646 w 4"/>
              <a:gd name="T35" fmla="*/ 2147483646 h 319"/>
              <a:gd name="T36" fmla="*/ 2147483646 w 4"/>
              <a:gd name="T37" fmla="*/ 2147483646 h 319"/>
              <a:gd name="T38" fmla="*/ 2147483646 w 4"/>
              <a:gd name="T39" fmla="*/ 2147483646 h 319"/>
              <a:gd name="T40" fmla="*/ 2147483646 w 4"/>
              <a:gd name="T41" fmla="*/ 2147483646 h 319"/>
              <a:gd name="T42" fmla="*/ 2147483646 w 4"/>
              <a:gd name="T43" fmla="*/ 2147483646 h 319"/>
              <a:gd name="T44" fmla="*/ 2147483646 w 4"/>
              <a:gd name="T45" fmla="*/ 2147483646 h 319"/>
              <a:gd name="T46" fmla="*/ 2147483646 w 4"/>
              <a:gd name="T47" fmla="*/ 2147483646 h 319"/>
              <a:gd name="T48" fmla="*/ 2147483646 w 4"/>
              <a:gd name="T49" fmla="*/ 2147483646 h 319"/>
              <a:gd name="T50" fmla="*/ 2147483646 w 4"/>
              <a:gd name="T51" fmla="*/ 2147483646 h 319"/>
              <a:gd name="T52" fmla="*/ 2147483646 w 4"/>
              <a:gd name="T53" fmla="*/ 2147483646 h 319"/>
              <a:gd name="T54" fmla="*/ 2147483646 w 4"/>
              <a:gd name="T55" fmla="*/ 2147483646 h 319"/>
              <a:gd name="T56" fmla="*/ 2147483646 w 4"/>
              <a:gd name="T57" fmla="*/ 2147483646 h 319"/>
              <a:gd name="T58" fmla="*/ 2147483646 w 4"/>
              <a:gd name="T59" fmla="*/ 2147483646 h 319"/>
              <a:gd name="T60" fmla="*/ 2147483646 w 4"/>
              <a:gd name="T61" fmla="*/ 2147483646 h 319"/>
              <a:gd name="T62" fmla="*/ 2147483646 w 4"/>
              <a:gd name="T63" fmla="*/ 2147483646 h 319"/>
              <a:gd name="T64" fmla="*/ 2147483646 w 4"/>
              <a:gd name="T65" fmla="*/ 2147483646 h 319"/>
              <a:gd name="T66" fmla="*/ 2147483646 w 4"/>
              <a:gd name="T67" fmla="*/ 2147483646 h 319"/>
              <a:gd name="T68" fmla="*/ 2147483646 w 4"/>
              <a:gd name="T69" fmla="*/ 2147483646 h 319"/>
              <a:gd name="T70" fmla="*/ 2147483646 w 4"/>
              <a:gd name="T71" fmla="*/ 2147483646 h 319"/>
              <a:gd name="T72" fmla="*/ 2147483646 w 4"/>
              <a:gd name="T73" fmla="*/ 2147483646 h 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" h="319">
                <a:moveTo>
                  <a:pt x="3" y="319"/>
                </a:moveTo>
                <a:cubicBezTo>
                  <a:pt x="3" y="319"/>
                  <a:pt x="3" y="319"/>
                  <a:pt x="3" y="319"/>
                </a:cubicBezTo>
                <a:cubicBezTo>
                  <a:pt x="3" y="318"/>
                  <a:pt x="3" y="318"/>
                  <a:pt x="3" y="317"/>
                </a:cubicBezTo>
                <a:cubicBezTo>
                  <a:pt x="3" y="313"/>
                  <a:pt x="3" y="309"/>
                  <a:pt x="3" y="305"/>
                </a:cubicBezTo>
                <a:cubicBezTo>
                  <a:pt x="3" y="303"/>
                  <a:pt x="3" y="302"/>
                  <a:pt x="3" y="300"/>
                </a:cubicBezTo>
                <a:cubicBezTo>
                  <a:pt x="3" y="297"/>
                  <a:pt x="3" y="294"/>
                  <a:pt x="3" y="291"/>
                </a:cubicBezTo>
                <a:cubicBezTo>
                  <a:pt x="3" y="288"/>
                  <a:pt x="3" y="285"/>
                  <a:pt x="3" y="282"/>
                </a:cubicBezTo>
                <a:cubicBezTo>
                  <a:pt x="3" y="281"/>
                  <a:pt x="3" y="279"/>
                  <a:pt x="3" y="278"/>
                </a:cubicBezTo>
                <a:cubicBezTo>
                  <a:pt x="3" y="275"/>
                  <a:pt x="3" y="273"/>
                  <a:pt x="3" y="270"/>
                </a:cubicBezTo>
                <a:cubicBezTo>
                  <a:pt x="3" y="265"/>
                  <a:pt x="3" y="260"/>
                  <a:pt x="3" y="255"/>
                </a:cubicBezTo>
                <a:cubicBezTo>
                  <a:pt x="3" y="253"/>
                  <a:pt x="3" y="251"/>
                  <a:pt x="3" y="250"/>
                </a:cubicBezTo>
                <a:cubicBezTo>
                  <a:pt x="3" y="247"/>
                  <a:pt x="3" y="244"/>
                  <a:pt x="3" y="241"/>
                </a:cubicBezTo>
                <a:cubicBezTo>
                  <a:pt x="3" y="238"/>
                  <a:pt x="3" y="234"/>
                  <a:pt x="2" y="231"/>
                </a:cubicBezTo>
                <a:cubicBezTo>
                  <a:pt x="2" y="225"/>
                  <a:pt x="2" y="220"/>
                  <a:pt x="2" y="214"/>
                </a:cubicBezTo>
                <a:cubicBezTo>
                  <a:pt x="2" y="210"/>
                  <a:pt x="1" y="206"/>
                  <a:pt x="1" y="202"/>
                </a:cubicBezTo>
                <a:cubicBezTo>
                  <a:pt x="1" y="198"/>
                  <a:pt x="1" y="195"/>
                  <a:pt x="1" y="191"/>
                </a:cubicBezTo>
                <a:cubicBezTo>
                  <a:pt x="1" y="188"/>
                  <a:pt x="0" y="185"/>
                  <a:pt x="0" y="182"/>
                </a:cubicBezTo>
                <a:cubicBezTo>
                  <a:pt x="0" y="179"/>
                  <a:pt x="0" y="176"/>
                  <a:pt x="0" y="173"/>
                </a:cubicBezTo>
                <a:cubicBezTo>
                  <a:pt x="0" y="170"/>
                  <a:pt x="0" y="166"/>
                  <a:pt x="0" y="163"/>
                </a:cubicBezTo>
                <a:cubicBezTo>
                  <a:pt x="0" y="161"/>
                  <a:pt x="0" y="160"/>
                  <a:pt x="0" y="158"/>
                </a:cubicBezTo>
                <a:cubicBezTo>
                  <a:pt x="0" y="156"/>
                  <a:pt x="0" y="154"/>
                  <a:pt x="0" y="153"/>
                </a:cubicBezTo>
                <a:cubicBezTo>
                  <a:pt x="0" y="150"/>
                  <a:pt x="0" y="147"/>
                  <a:pt x="0" y="145"/>
                </a:cubicBezTo>
                <a:cubicBezTo>
                  <a:pt x="0" y="143"/>
                  <a:pt x="0" y="142"/>
                  <a:pt x="0" y="140"/>
                </a:cubicBezTo>
                <a:cubicBezTo>
                  <a:pt x="0" y="140"/>
                  <a:pt x="0" y="139"/>
                  <a:pt x="0" y="138"/>
                </a:cubicBezTo>
                <a:cubicBezTo>
                  <a:pt x="0" y="136"/>
                  <a:pt x="0" y="134"/>
                  <a:pt x="0" y="132"/>
                </a:cubicBezTo>
                <a:cubicBezTo>
                  <a:pt x="0" y="128"/>
                  <a:pt x="0" y="124"/>
                  <a:pt x="0" y="120"/>
                </a:cubicBezTo>
                <a:cubicBezTo>
                  <a:pt x="0" y="118"/>
                  <a:pt x="0" y="116"/>
                  <a:pt x="0" y="113"/>
                </a:cubicBezTo>
                <a:cubicBezTo>
                  <a:pt x="1" y="108"/>
                  <a:pt x="0" y="103"/>
                  <a:pt x="0" y="98"/>
                </a:cubicBezTo>
                <a:cubicBezTo>
                  <a:pt x="1" y="95"/>
                  <a:pt x="1" y="93"/>
                  <a:pt x="1" y="91"/>
                </a:cubicBezTo>
                <a:cubicBezTo>
                  <a:pt x="1" y="87"/>
                  <a:pt x="1" y="82"/>
                  <a:pt x="1" y="78"/>
                </a:cubicBezTo>
                <a:cubicBezTo>
                  <a:pt x="1" y="75"/>
                  <a:pt x="1" y="71"/>
                  <a:pt x="1" y="67"/>
                </a:cubicBezTo>
                <a:cubicBezTo>
                  <a:pt x="1" y="62"/>
                  <a:pt x="1" y="58"/>
                  <a:pt x="1" y="53"/>
                </a:cubicBezTo>
                <a:cubicBezTo>
                  <a:pt x="1" y="50"/>
                  <a:pt x="1" y="48"/>
                  <a:pt x="1" y="45"/>
                </a:cubicBezTo>
                <a:cubicBezTo>
                  <a:pt x="1" y="42"/>
                  <a:pt x="1" y="39"/>
                  <a:pt x="1" y="36"/>
                </a:cubicBezTo>
                <a:cubicBezTo>
                  <a:pt x="1" y="34"/>
                  <a:pt x="1" y="32"/>
                  <a:pt x="1" y="30"/>
                </a:cubicBezTo>
                <a:cubicBezTo>
                  <a:pt x="2" y="26"/>
                  <a:pt x="1" y="23"/>
                  <a:pt x="1" y="20"/>
                </a:cubicBezTo>
                <a:cubicBezTo>
                  <a:pt x="1" y="16"/>
                  <a:pt x="2" y="13"/>
                  <a:pt x="1" y="9"/>
                </a:cubicBezTo>
                <a:cubicBezTo>
                  <a:pt x="1" y="6"/>
                  <a:pt x="1" y="3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3"/>
                  <a:pt x="3" y="5"/>
                </a:cubicBezTo>
                <a:cubicBezTo>
                  <a:pt x="3" y="7"/>
                  <a:pt x="3" y="8"/>
                  <a:pt x="3" y="10"/>
                </a:cubicBezTo>
                <a:cubicBezTo>
                  <a:pt x="3" y="13"/>
                  <a:pt x="3" y="15"/>
                  <a:pt x="3" y="18"/>
                </a:cubicBezTo>
                <a:cubicBezTo>
                  <a:pt x="3" y="20"/>
                  <a:pt x="3" y="22"/>
                  <a:pt x="3" y="24"/>
                </a:cubicBezTo>
                <a:cubicBezTo>
                  <a:pt x="3" y="25"/>
                  <a:pt x="3" y="26"/>
                  <a:pt x="3" y="27"/>
                </a:cubicBezTo>
                <a:cubicBezTo>
                  <a:pt x="3" y="29"/>
                  <a:pt x="3" y="31"/>
                  <a:pt x="3" y="33"/>
                </a:cubicBezTo>
                <a:cubicBezTo>
                  <a:pt x="3" y="35"/>
                  <a:pt x="2" y="38"/>
                  <a:pt x="2" y="41"/>
                </a:cubicBezTo>
                <a:cubicBezTo>
                  <a:pt x="3" y="43"/>
                  <a:pt x="2" y="45"/>
                  <a:pt x="2" y="47"/>
                </a:cubicBezTo>
                <a:cubicBezTo>
                  <a:pt x="2" y="51"/>
                  <a:pt x="2" y="56"/>
                  <a:pt x="2" y="60"/>
                </a:cubicBezTo>
                <a:cubicBezTo>
                  <a:pt x="2" y="65"/>
                  <a:pt x="2" y="69"/>
                  <a:pt x="2" y="73"/>
                </a:cubicBezTo>
                <a:cubicBezTo>
                  <a:pt x="2" y="78"/>
                  <a:pt x="2" y="82"/>
                  <a:pt x="2" y="87"/>
                </a:cubicBezTo>
                <a:cubicBezTo>
                  <a:pt x="2" y="90"/>
                  <a:pt x="2" y="94"/>
                  <a:pt x="2" y="98"/>
                </a:cubicBezTo>
                <a:cubicBezTo>
                  <a:pt x="1" y="100"/>
                  <a:pt x="2" y="103"/>
                  <a:pt x="2" y="106"/>
                </a:cubicBezTo>
                <a:cubicBezTo>
                  <a:pt x="2" y="110"/>
                  <a:pt x="2" y="113"/>
                  <a:pt x="1" y="117"/>
                </a:cubicBezTo>
                <a:cubicBezTo>
                  <a:pt x="1" y="122"/>
                  <a:pt x="2" y="127"/>
                  <a:pt x="2" y="133"/>
                </a:cubicBezTo>
                <a:cubicBezTo>
                  <a:pt x="2" y="136"/>
                  <a:pt x="2" y="139"/>
                  <a:pt x="2" y="143"/>
                </a:cubicBezTo>
                <a:cubicBezTo>
                  <a:pt x="2" y="144"/>
                  <a:pt x="2" y="145"/>
                  <a:pt x="2" y="147"/>
                </a:cubicBezTo>
                <a:cubicBezTo>
                  <a:pt x="2" y="151"/>
                  <a:pt x="2" y="156"/>
                  <a:pt x="2" y="161"/>
                </a:cubicBezTo>
                <a:cubicBezTo>
                  <a:pt x="2" y="163"/>
                  <a:pt x="2" y="164"/>
                  <a:pt x="2" y="166"/>
                </a:cubicBezTo>
                <a:cubicBezTo>
                  <a:pt x="2" y="167"/>
                  <a:pt x="2" y="168"/>
                  <a:pt x="2" y="170"/>
                </a:cubicBezTo>
                <a:cubicBezTo>
                  <a:pt x="2" y="174"/>
                  <a:pt x="2" y="178"/>
                  <a:pt x="2" y="182"/>
                </a:cubicBezTo>
                <a:cubicBezTo>
                  <a:pt x="2" y="185"/>
                  <a:pt x="2" y="188"/>
                  <a:pt x="2" y="191"/>
                </a:cubicBezTo>
                <a:cubicBezTo>
                  <a:pt x="2" y="193"/>
                  <a:pt x="2" y="196"/>
                  <a:pt x="2" y="199"/>
                </a:cubicBezTo>
                <a:cubicBezTo>
                  <a:pt x="2" y="202"/>
                  <a:pt x="2" y="205"/>
                  <a:pt x="3" y="208"/>
                </a:cubicBezTo>
                <a:cubicBezTo>
                  <a:pt x="3" y="212"/>
                  <a:pt x="3" y="217"/>
                  <a:pt x="3" y="221"/>
                </a:cubicBezTo>
                <a:cubicBezTo>
                  <a:pt x="3" y="224"/>
                  <a:pt x="3" y="228"/>
                  <a:pt x="3" y="231"/>
                </a:cubicBezTo>
                <a:cubicBezTo>
                  <a:pt x="4" y="235"/>
                  <a:pt x="4" y="239"/>
                  <a:pt x="4" y="243"/>
                </a:cubicBezTo>
                <a:cubicBezTo>
                  <a:pt x="4" y="246"/>
                  <a:pt x="4" y="248"/>
                  <a:pt x="4" y="250"/>
                </a:cubicBezTo>
                <a:cubicBezTo>
                  <a:pt x="4" y="253"/>
                  <a:pt x="4" y="255"/>
                  <a:pt x="4" y="258"/>
                </a:cubicBezTo>
                <a:cubicBezTo>
                  <a:pt x="4" y="261"/>
                  <a:pt x="4" y="264"/>
                  <a:pt x="4" y="267"/>
                </a:cubicBezTo>
                <a:cubicBezTo>
                  <a:pt x="4" y="268"/>
                  <a:pt x="4" y="268"/>
                  <a:pt x="4" y="269"/>
                </a:cubicBezTo>
                <a:cubicBezTo>
                  <a:pt x="4" y="276"/>
                  <a:pt x="4" y="283"/>
                  <a:pt x="4" y="291"/>
                </a:cubicBezTo>
                <a:cubicBezTo>
                  <a:pt x="4" y="293"/>
                  <a:pt x="4" y="296"/>
                  <a:pt x="4" y="298"/>
                </a:cubicBezTo>
                <a:cubicBezTo>
                  <a:pt x="4" y="301"/>
                  <a:pt x="4" y="305"/>
                  <a:pt x="4" y="308"/>
                </a:cubicBezTo>
                <a:cubicBezTo>
                  <a:pt x="4" y="312"/>
                  <a:pt x="4" y="315"/>
                  <a:pt x="3" y="3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Rectangle 1"/>
          <p:cNvSpPr/>
          <p:nvPr/>
        </p:nvSpPr>
        <p:spPr>
          <a:xfrm>
            <a:off x="413360" y="3501008"/>
            <a:ext cx="8357962" cy="2708434"/>
          </a:xfrm>
          <a:prstGeom prst="rect">
            <a:avLst/>
          </a:prstGeom>
          <a:solidFill>
            <a:srgbClr val="FFCCCC">
              <a:alpha val="13000"/>
            </a:srgb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a-ES" altLang="ca-ES" sz="1700" dirty="0"/>
              <a:t>Joves societaris de societats mercantils, cooperatives o societats laborals.</a:t>
            </a:r>
          </a:p>
          <a:p>
            <a:pPr algn="just">
              <a:spcBef>
                <a:spcPct val="50000"/>
              </a:spcBef>
            </a:pPr>
            <a:r>
              <a:rPr lang="ca-ES" altLang="ca-ES" sz="1700" dirty="0"/>
              <a:t>Joves treballadors autònoms col·laboradors.</a:t>
            </a:r>
          </a:p>
          <a:p>
            <a:pPr algn="just">
              <a:spcBef>
                <a:spcPct val="50000"/>
              </a:spcBef>
            </a:pPr>
            <a:r>
              <a:rPr lang="ca-ES" altLang="ca-ES" sz="1700" dirty="0"/>
              <a:t>Joves de GJ que hagin exercit la mateixa activitat com a TA en els 6 mesos anteriors a la data d’inici d’activitat.</a:t>
            </a:r>
          </a:p>
          <a:p>
            <a:pPr algn="just">
              <a:spcBef>
                <a:spcPct val="50000"/>
              </a:spcBef>
            </a:pPr>
            <a:r>
              <a:rPr lang="ca-ES" altLang="ca-ES" sz="1700" dirty="0"/>
              <a:t>Joves treballadors autònoms que estiguin d’alta al RETA o mutualitat i, simultàniament, estiguin contractats per compte d’altri.</a:t>
            </a:r>
          </a:p>
          <a:p>
            <a:pPr algn="just">
              <a:spcBef>
                <a:spcPct val="50000"/>
              </a:spcBef>
            </a:pPr>
            <a:r>
              <a:rPr lang="ca-ES" altLang="ca-ES" sz="1700" dirty="0"/>
              <a:t>Joves beneficiaris de la subvenció segons l’Ordre EMO/298/2015 o dels ajuts regulats a la Resolució TSF/2223/2017 o de la </a:t>
            </a:r>
            <a:r>
              <a:rPr lang="ca-ES" altLang="ca-ES" sz="1700" dirty="0" err="1"/>
              <a:t>ResolucióTSF</a:t>
            </a:r>
            <a:r>
              <a:rPr lang="ca-ES" altLang="ca-ES" sz="1700" dirty="0"/>
              <a:t>/1688/2018.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490" y="3059668"/>
            <a:ext cx="424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ca-ES" altLang="ca-ES" b="1" dirty="0">
                <a:solidFill>
                  <a:srgbClr val="FF0000"/>
                </a:solidFill>
              </a:rPr>
              <a:t>NO</a:t>
            </a:r>
            <a:r>
              <a:rPr lang="ca-ES" altLang="ca-ES" b="1" dirty="0"/>
              <a:t> poden sol·licitar l’ajut:</a:t>
            </a:r>
          </a:p>
        </p:txBody>
      </p:sp>
      <p:grpSp>
        <p:nvGrpSpPr>
          <p:cNvPr id="180" name="Group 103"/>
          <p:cNvGrpSpPr/>
          <p:nvPr/>
        </p:nvGrpSpPr>
        <p:grpSpPr>
          <a:xfrm rot="10800000" flipV="1">
            <a:off x="646271" y="3455174"/>
            <a:ext cx="8143233" cy="45719"/>
            <a:chOff x="814388" y="4756151"/>
            <a:chExt cx="7493000" cy="87584"/>
          </a:xfrm>
          <a:solidFill>
            <a:srgbClr val="FF0000"/>
          </a:solidFill>
        </p:grpSpPr>
        <p:sp>
          <p:nvSpPr>
            <p:cNvPr id="181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2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3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4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5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6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7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8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9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0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1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2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3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4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5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6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7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8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9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0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1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2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3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4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5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6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7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8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9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0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2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3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4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5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6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7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8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9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0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1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2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3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4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5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6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7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8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9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0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1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232" name="Group 103"/>
          <p:cNvGrpSpPr/>
          <p:nvPr/>
        </p:nvGrpSpPr>
        <p:grpSpPr>
          <a:xfrm rot="10800000" flipV="1">
            <a:off x="455920" y="6086331"/>
            <a:ext cx="8143233" cy="45719"/>
            <a:chOff x="814388" y="4756151"/>
            <a:chExt cx="7493000" cy="87584"/>
          </a:xfrm>
          <a:solidFill>
            <a:srgbClr val="FF0000"/>
          </a:solidFill>
        </p:grpSpPr>
        <p:sp>
          <p:nvSpPr>
            <p:cNvPr id="233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4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5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6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7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8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9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0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1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2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3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4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5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6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7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8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9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0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1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2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3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4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5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6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7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8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9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0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1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2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4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5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6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7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8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9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0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1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2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3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4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5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6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7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8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9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0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1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2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3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284" name="Freeform 605"/>
          <p:cNvSpPr>
            <a:spLocks/>
          </p:cNvSpPr>
          <p:nvPr/>
        </p:nvSpPr>
        <p:spPr bwMode="auto">
          <a:xfrm>
            <a:off x="8789504" y="3501008"/>
            <a:ext cx="45719" cy="2594024"/>
          </a:xfrm>
          <a:custGeom>
            <a:avLst/>
            <a:gdLst>
              <a:gd name="T0" fmla="*/ 2147483646 w 4"/>
              <a:gd name="T1" fmla="*/ 2147483646 h 319"/>
              <a:gd name="T2" fmla="*/ 2147483646 w 4"/>
              <a:gd name="T3" fmla="*/ 2147483646 h 319"/>
              <a:gd name="T4" fmla="*/ 2147483646 w 4"/>
              <a:gd name="T5" fmla="*/ 2147483646 h 319"/>
              <a:gd name="T6" fmla="*/ 2147483646 w 4"/>
              <a:gd name="T7" fmla="*/ 2147483646 h 319"/>
              <a:gd name="T8" fmla="*/ 2147483646 w 4"/>
              <a:gd name="T9" fmla="*/ 2147483646 h 319"/>
              <a:gd name="T10" fmla="*/ 2147483646 w 4"/>
              <a:gd name="T11" fmla="*/ 2147483646 h 319"/>
              <a:gd name="T12" fmla="*/ 2147483646 w 4"/>
              <a:gd name="T13" fmla="*/ 2147483646 h 319"/>
              <a:gd name="T14" fmla="*/ 2147483646 w 4"/>
              <a:gd name="T15" fmla="*/ 2147483646 h 319"/>
              <a:gd name="T16" fmla="*/ 0 w 4"/>
              <a:gd name="T17" fmla="*/ 2147483646 h 319"/>
              <a:gd name="T18" fmla="*/ 0 w 4"/>
              <a:gd name="T19" fmla="*/ 2147483646 h 319"/>
              <a:gd name="T20" fmla="*/ 0 w 4"/>
              <a:gd name="T21" fmla="*/ 2147483646 h 319"/>
              <a:gd name="T22" fmla="*/ 0 w 4"/>
              <a:gd name="T23" fmla="*/ 2147483646 h 319"/>
              <a:gd name="T24" fmla="*/ 0 w 4"/>
              <a:gd name="T25" fmla="*/ 2147483646 h 319"/>
              <a:gd name="T26" fmla="*/ 0 w 4"/>
              <a:gd name="T27" fmla="*/ 2147483646 h 319"/>
              <a:gd name="T28" fmla="*/ 2147483646 w 4"/>
              <a:gd name="T29" fmla="*/ 2147483646 h 319"/>
              <a:gd name="T30" fmla="*/ 2147483646 w 4"/>
              <a:gd name="T31" fmla="*/ 2147483646 h 319"/>
              <a:gd name="T32" fmla="*/ 2147483646 w 4"/>
              <a:gd name="T33" fmla="*/ 2147483646 h 319"/>
              <a:gd name="T34" fmla="*/ 2147483646 w 4"/>
              <a:gd name="T35" fmla="*/ 2147483646 h 319"/>
              <a:gd name="T36" fmla="*/ 2147483646 w 4"/>
              <a:gd name="T37" fmla="*/ 2147483646 h 319"/>
              <a:gd name="T38" fmla="*/ 2147483646 w 4"/>
              <a:gd name="T39" fmla="*/ 2147483646 h 319"/>
              <a:gd name="T40" fmla="*/ 2147483646 w 4"/>
              <a:gd name="T41" fmla="*/ 2147483646 h 319"/>
              <a:gd name="T42" fmla="*/ 2147483646 w 4"/>
              <a:gd name="T43" fmla="*/ 2147483646 h 319"/>
              <a:gd name="T44" fmla="*/ 2147483646 w 4"/>
              <a:gd name="T45" fmla="*/ 2147483646 h 319"/>
              <a:gd name="T46" fmla="*/ 2147483646 w 4"/>
              <a:gd name="T47" fmla="*/ 2147483646 h 319"/>
              <a:gd name="T48" fmla="*/ 2147483646 w 4"/>
              <a:gd name="T49" fmla="*/ 2147483646 h 319"/>
              <a:gd name="T50" fmla="*/ 2147483646 w 4"/>
              <a:gd name="T51" fmla="*/ 2147483646 h 319"/>
              <a:gd name="T52" fmla="*/ 2147483646 w 4"/>
              <a:gd name="T53" fmla="*/ 2147483646 h 319"/>
              <a:gd name="T54" fmla="*/ 2147483646 w 4"/>
              <a:gd name="T55" fmla="*/ 2147483646 h 319"/>
              <a:gd name="T56" fmla="*/ 2147483646 w 4"/>
              <a:gd name="T57" fmla="*/ 2147483646 h 319"/>
              <a:gd name="T58" fmla="*/ 2147483646 w 4"/>
              <a:gd name="T59" fmla="*/ 2147483646 h 319"/>
              <a:gd name="T60" fmla="*/ 2147483646 w 4"/>
              <a:gd name="T61" fmla="*/ 2147483646 h 319"/>
              <a:gd name="T62" fmla="*/ 2147483646 w 4"/>
              <a:gd name="T63" fmla="*/ 2147483646 h 319"/>
              <a:gd name="T64" fmla="*/ 2147483646 w 4"/>
              <a:gd name="T65" fmla="*/ 2147483646 h 319"/>
              <a:gd name="T66" fmla="*/ 2147483646 w 4"/>
              <a:gd name="T67" fmla="*/ 2147483646 h 319"/>
              <a:gd name="T68" fmla="*/ 2147483646 w 4"/>
              <a:gd name="T69" fmla="*/ 2147483646 h 319"/>
              <a:gd name="T70" fmla="*/ 2147483646 w 4"/>
              <a:gd name="T71" fmla="*/ 2147483646 h 319"/>
              <a:gd name="T72" fmla="*/ 2147483646 w 4"/>
              <a:gd name="T73" fmla="*/ 2147483646 h 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" h="319">
                <a:moveTo>
                  <a:pt x="3" y="319"/>
                </a:moveTo>
                <a:cubicBezTo>
                  <a:pt x="3" y="319"/>
                  <a:pt x="3" y="319"/>
                  <a:pt x="3" y="319"/>
                </a:cubicBezTo>
                <a:cubicBezTo>
                  <a:pt x="3" y="318"/>
                  <a:pt x="3" y="318"/>
                  <a:pt x="3" y="317"/>
                </a:cubicBezTo>
                <a:cubicBezTo>
                  <a:pt x="3" y="313"/>
                  <a:pt x="3" y="309"/>
                  <a:pt x="3" y="305"/>
                </a:cubicBezTo>
                <a:cubicBezTo>
                  <a:pt x="3" y="303"/>
                  <a:pt x="3" y="302"/>
                  <a:pt x="3" y="300"/>
                </a:cubicBezTo>
                <a:cubicBezTo>
                  <a:pt x="3" y="297"/>
                  <a:pt x="3" y="294"/>
                  <a:pt x="3" y="291"/>
                </a:cubicBezTo>
                <a:cubicBezTo>
                  <a:pt x="3" y="288"/>
                  <a:pt x="3" y="285"/>
                  <a:pt x="3" y="282"/>
                </a:cubicBezTo>
                <a:cubicBezTo>
                  <a:pt x="3" y="281"/>
                  <a:pt x="3" y="279"/>
                  <a:pt x="3" y="278"/>
                </a:cubicBezTo>
                <a:cubicBezTo>
                  <a:pt x="3" y="275"/>
                  <a:pt x="3" y="273"/>
                  <a:pt x="3" y="270"/>
                </a:cubicBezTo>
                <a:cubicBezTo>
                  <a:pt x="3" y="265"/>
                  <a:pt x="3" y="260"/>
                  <a:pt x="3" y="255"/>
                </a:cubicBezTo>
                <a:cubicBezTo>
                  <a:pt x="3" y="253"/>
                  <a:pt x="3" y="251"/>
                  <a:pt x="3" y="250"/>
                </a:cubicBezTo>
                <a:cubicBezTo>
                  <a:pt x="3" y="247"/>
                  <a:pt x="3" y="244"/>
                  <a:pt x="3" y="241"/>
                </a:cubicBezTo>
                <a:cubicBezTo>
                  <a:pt x="3" y="238"/>
                  <a:pt x="3" y="234"/>
                  <a:pt x="2" y="231"/>
                </a:cubicBezTo>
                <a:cubicBezTo>
                  <a:pt x="2" y="225"/>
                  <a:pt x="2" y="220"/>
                  <a:pt x="2" y="214"/>
                </a:cubicBezTo>
                <a:cubicBezTo>
                  <a:pt x="2" y="210"/>
                  <a:pt x="1" y="206"/>
                  <a:pt x="1" y="202"/>
                </a:cubicBezTo>
                <a:cubicBezTo>
                  <a:pt x="1" y="198"/>
                  <a:pt x="1" y="195"/>
                  <a:pt x="1" y="191"/>
                </a:cubicBezTo>
                <a:cubicBezTo>
                  <a:pt x="1" y="188"/>
                  <a:pt x="0" y="185"/>
                  <a:pt x="0" y="182"/>
                </a:cubicBezTo>
                <a:cubicBezTo>
                  <a:pt x="0" y="179"/>
                  <a:pt x="0" y="176"/>
                  <a:pt x="0" y="173"/>
                </a:cubicBezTo>
                <a:cubicBezTo>
                  <a:pt x="0" y="170"/>
                  <a:pt x="0" y="166"/>
                  <a:pt x="0" y="163"/>
                </a:cubicBezTo>
                <a:cubicBezTo>
                  <a:pt x="0" y="161"/>
                  <a:pt x="0" y="160"/>
                  <a:pt x="0" y="158"/>
                </a:cubicBezTo>
                <a:cubicBezTo>
                  <a:pt x="0" y="156"/>
                  <a:pt x="0" y="154"/>
                  <a:pt x="0" y="153"/>
                </a:cubicBezTo>
                <a:cubicBezTo>
                  <a:pt x="0" y="150"/>
                  <a:pt x="0" y="147"/>
                  <a:pt x="0" y="145"/>
                </a:cubicBezTo>
                <a:cubicBezTo>
                  <a:pt x="0" y="143"/>
                  <a:pt x="0" y="142"/>
                  <a:pt x="0" y="140"/>
                </a:cubicBezTo>
                <a:cubicBezTo>
                  <a:pt x="0" y="140"/>
                  <a:pt x="0" y="139"/>
                  <a:pt x="0" y="138"/>
                </a:cubicBezTo>
                <a:cubicBezTo>
                  <a:pt x="0" y="136"/>
                  <a:pt x="0" y="134"/>
                  <a:pt x="0" y="132"/>
                </a:cubicBezTo>
                <a:cubicBezTo>
                  <a:pt x="0" y="128"/>
                  <a:pt x="0" y="124"/>
                  <a:pt x="0" y="120"/>
                </a:cubicBezTo>
                <a:cubicBezTo>
                  <a:pt x="0" y="118"/>
                  <a:pt x="0" y="116"/>
                  <a:pt x="0" y="113"/>
                </a:cubicBezTo>
                <a:cubicBezTo>
                  <a:pt x="1" y="108"/>
                  <a:pt x="0" y="103"/>
                  <a:pt x="0" y="98"/>
                </a:cubicBezTo>
                <a:cubicBezTo>
                  <a:pt x="1" y="95"/>
                  <a:pt x="1" y="93"/>
                  <a:pt x="1" y="91"/>
                </a:cubicBezTo>
                <a:cubicBezTo>
                  <a:pt x="1" y="87"/>
                  <a:pt x="1" y="82"/>
                  <a:pt x="1" y="78"/>
                </a:cubicBezTo>
                <a:cubicBezTo>
                  <a:pt x="1" y="75"/>
                  <a:pt x="1" y="71"/>
                  <a:pt x="1" y="67"/>
                </a:cubicBezTo>
                <a:cubicBezTo>
                  <a:pt x="1" y="62"/>
                  <a:pt x="1" y="58"/>
                  <a:pt x="1" y="53"/>
                </a:cubicBezTo>
                <a:cubicBezTo>
                  <a:pt x="1" y="50"/>
                  <a:pt x="1" y="48"/>
                  <a:pt x="1" y="45"/>
                </a:cubicBezTo>
                <a:cubicBezTo>
                  <a:pt x="1" y="42"/>
                  <a:pt x="1" y="39"/>
                  <a:pt x="1" y="36"/>
                </a:cubicBezTo>
                <a:cubicBezTo>
                  <a:pt x="1" y="34"/>
                  <a:pt x="1" y="32"/>
                  <a:pt x="1" y="30"/>
                </a:cubicBezTo>
                <a:cubicBezTo>
                  <a:pt x="2" y="26"/>
                  <a:pt x="1" y="23"/>
                  <a:pt x="1" y="20"/>
                </a:cubicBezTo>
                <a:cubicBezTo>
                  <a:pt x="1" y="16"/>
                  <a:pt x="2" y="13"/>
                  <a:pt x="1" y="9"/>
                </a:cubicBezTo>
                <a:cubicBezTo>
                  <a:pt x="1" y="6"/>
                  <a:pt x="1" y="3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3"/>
                  <a:pt x="3" y="5"/>
                </a:cubicBezTo>
                <a:cubicBezTo>
                  <a:pt x="3" y="7"/>
                  <a:pt x="3" y="8"/>
                  <a:pt x="3" y="10"/>
                </a:cubicBezTo>
                <a:cubicBezTo>
                  <a:pt x="3" y="13"/>
                  <a:pt x="3" y="15"/>
                  <a:pt x="3" y="18"/>
                </a:cubicBezTo>
                <a:cubicBezTo>
                  <a:pt x="3" y="20"/>
                  <a:pt x="3" y="22"/>
                  <a:pt x="3" y="24"/>
                </a:cubicBezTo>
                <a:cubicBezTo>
                  <a:pt x="3" y="25"/>
                  <a:pt x="3" y="26"/>
                  <a:pt x="3" y="27"/>
                </a:cubicBezTo>
                <a:cubicBezTo>
                  <a:pt x="3" y="29"/>
                  <a:pt x="3" y="31"/>
                  <a:pt x="3" y="33"/>
                </a:cubicBezTo>
                <a:cubicBezTo>
                  <a:pt x="3" y="35"/>
                  <a:pt x="2" y="38"/>
                  <a:pt x="2" y="41"/>
                </a:cubicBezTo>
                <a:cubicBezTo>
                  <a:pt x="3" y="43"/>
                  <a:pt x="2" y="45"/>
                  <a:pt x="2" y="47"/>
                </a:cubicBezTo>
                <a:cubicBezTo>
                  <a:pt x="2" y="51"/>
                  <a:pt x="2" y="56"/>
                  <a:pt x="2" y="60"/>
                </a:cubicBezTo>
                <a:cubicBezTo>
                  <a:pt x="2" y="65"/>
                  <a:pt x="2" y="69"/>
                  <a:pt x="2" y="73"/>
                </a:cubicBezTo>
                <a:cubicBezTo>
                  <a:pt x="2" y="78"/>
                  <a:pt x="2" y="82"/>
                  <a:pt x="2" y="87"/>
                </a:cubicBezTo>
                <a:cubicBezTo>
                  <a:pt x="2" y="90"/>
                  <a:pt x="2" y="94"/>
                  <a:pt x="2" y="98"/>
                </a:cubicBezTo>
                <a:cubicBezTo>
                  <a:pt x="1" y="100"/>
                  <a:pt x="2" y="103"/>
                  <a:pt x="2" y="106"/>
                </a:cubicBezTo>
                <a:cubicBezTo>
                  <a:pt x="2" y="110"/>
                  <a:pt x="2" y="113"/>
                  <a:pt x="1" y="117"/>
                </a:cubicBezTo>
                <a:cubicBezTo>
                  <a:pt x="1" y="122"/>
                  <a:pt x="2" y="127"/>
                  <a:pt x="2" y="133"/>
                </a:cubicBezTo>
                <a:cubicBezTo>
                  <a:pt x="2" y="136"/>
                  <a:pt x="2" y="139"/>
                  <a:pt x="2" y="143"/>
                </a:cubicBezTo>
                <a:cubicBezTo>
                  <a:pt x="2" y="144"/>
                  <a:pt x="2" y="145"/>
                  <a:pt x="2" y="147"/>
                </a:cubicBezTo>
                <a:cubicBezTo>
                  <a:pt x="2" y="151"/>
                  <a:pt x="2" y="156"/>
                  <a:pt x="2" y="161"/>
                </a:cubicBezTo>
                <a:cubicBezTo>
                  <a:pt x="2" y="163"/>
                  <a:pt x="2" y="164"/>
                  <a:pt x="2" y="166"/>
                </a:cubicBezTo>
                <a:cubicBezTo>
                  <a:pt x="2" y="167"/>
                  <a:pt x="2" y="168"/>
                  <a:pt x="2" y="170"/>
                </a:cubicBezTo>
                <a:cubicBezTo>
                  <a:pt x="2" y="174"/>
                  <a:pt x="2" y="178"/>
                  <a:pt x="2" y="182"/>
                </a:cubicBezTo>
                <a:cubicBezTo>
                  <a:pt x="2" y="185"/>
                  <a:pt x="2" y="188"/>
                  <a:pt x="2" y="191"/>
                </a:cubicBezTo>
                <a:cubicBezTo>
                  <a:pt x="2" y="193"/>
                  <a:pt x="2" y="196"/>
                  <a:pt x="2" y="199"/>
                </a:cubicBezTo>
                <a:cubicBezTo>
                  <a:pt x="2" y="202"/>
                  <a:pt x="2" y="205"/>
                  <a:pt x="3" y="208"/>
                </a:cubicBezTo>
                <a:cubicBezTo>
                  <a:pt x="3" y="212"/>
                  <a:pt x="3" y="217"/>
                  <a:pt x="3" y="221"/>
                </a:cubicBezTo>
                <a:cubicBezTo>
                  <a:pt x="3" y="224"/>
                  <a:pt x="3" y="228"/>
                  <a:pt x="3" y="231"/>
                </a:cubicBezTo>
                <a:cubicBezTo>
                  <a:pt x="4" y="235"/>
                  <a:pt x="4" y="239"/>
                  <a:pt x="4" y="243"/>
                </a:cubicBezTo>
                <a:cubicBezTo>
                  <a:pt x="4" y="246"/>
                  <a:pt x="4" y="248"/>
                  <a:pt x="4" y="250"/>
                </a:cubicBezTo>
                <a:cubicBezTo>
                  <a:pt x="4" y="253"/>
                  <a:pt x="4" y="255"/>
                  <a:pt x="4" y="258"/>
                </a:cubicBezTo>
                <a:cubicBezTo>
                  <a:pt x="4" y="261"/>
                  <a:pt x="4" y="264"/>
                  <a:pt x="4" y="267"/>
                </a:cubicBezTo>
                <a:cubicBezTo>
                  <a:pt x="4" y="268"/>
                  <a:pt x="4" y="268"/>
                  <a:pt x="4" y="269"/>
                </a:cubicBezTo>
                <a:cubicBezTo>
                  <a:pt x="4" y="276"/>
                  <a:pt x="4" y="283"/>
                  <a:pt x="4" y="291"/>
                </a:cubicBezTo>
                <a:cubicBezTo>
                  <a:pt x="4" y="293"/>
                  <a:pt x="4" y="296"/>
                  <a:pt x="4" y="298"/>
                </a:cubicBezTo>
                <a:cubicBezTo>
                  <a:pt x="4" y="301"/>
                  <a:pt x="4" y="305"/>
                  <a:pt x="4" y="308"/>
                </a:cubicBezTo>
                <a:cubicBezTo>
                  <a:pt x="4" y="312"/>
                  <a:pt x="4" y="315"/>
                  <a:pt x="3" y="3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85" name="Freeform 605"/>
          <p:cNvSpPr>
            <a:spLocks/>
          </p:cNvSpPr>
          <p:nvPr/>
        </p:nvSpPr>
        <p:spPr bwMode="auto">
          <a:xfrm>
            <a:off x="331649" y="3501008"/>
            <a:ext cx="45719" cy="2585323"/>
          </a:xfrm>
          <a:custGeom>
            <a:avLst/>
            <a:gdLst>
              <a:gd name="T0" fmla="*/ 2147483646 w 4"/>
              <a:gd name="T1" fmla="*/ 2147483646 h 319"/>
              <a:gd name="T2" fmla="*/ 2147483646 w 4"/>
              <a:gd name="T3" fmla="*/ 2147483646 h 319"/>
              <a:gd name="T4" fmla="*/ 2147483646 w 4"/>
              <a:gd name="T5" fmla="*/ 2147483646 h 319"/>
              <a:gd name="T6" fmla="*/ 2147483646 w 4"/>
              <a:gd name="T7" fmla="*/ 2147483646 h 319"/>
              <a:gd name="T8" fmla="*/ 2147483646 w 4"/>
              <a:gd name="T9" fmla="*/ 2147483646 h 319"/>
              <a:gd name="T10" fmla="*/ 2147483646 w 4"/>
              <a:gd name="T11" fmla="*/ 2147483646 h 319"/>
              <a:gd name="T12" fmla="*/ 2147483646 w 4"/>
              <a:gd name="T13" fmla="*/ 2147483646 h 319"/>
              <a:gd name="T14" fmla="*/ 2147483646 w 4"/>
              <a:gd name="T15" fmla="*/ 2147483646 h 319"/>
              <a:gd name="T16" fmla="*/ 0 w 4"/>
              <a:gd name="T17" fmla="*/ 2147483646 h 319"/>
              <a:gd name="T18" fmla="*/ 0 w 4"/>
              <a:gd name="T19" fmla="*/ 2147483646 h 319"/>
              <a:gd name="T20" fmla="*/ 0 w 4"/>
              <a:gd name="T21" fmla="*/ 2147483646 h 319"/>
              <a:gd name="T22" fmla="*/ 0 w 4"/>
              <a:gd name="T23" fmla="*/ 2147483646 h 319"/>
              <a:gd name="T24" fmla="*/ 0 w 4"/>
              <a:gd name="T25" fmla="*/ 2147483646 h 319"/>
              <a:gd name="T26" fmla="*/ 0 w 4"/>
              <a:gd name="T27" fmla="*/ 2147483646 h 319"/>
              <a:gd name="T28" fmla="*/ 2147483646 w 4"/>
              <a:gd name="T29" fmla="*/ 2147483646 h 319"/>
              <a:gd name="T30" fmla="*/ 2147483646 w 4"/>
              <a:gd name="T31" fmla="*/ 2147483646 h 319"/>
              <a:gd name="T32" fmla="*/ 2147483646 w 4"/>
              <a:gd name="T33" fmla="*/ 2147483646 h 319"/>
              <a:gd name="T34" fmla="*/ 2147483646 w 4"/>
              <a:gd name="T35" fmla="*/ 2147483646 h 319"/>
              <a:gd name="T36" fmla="*/ 2147483646 w 4"/>
              <a:gd name="T37" fmla="*/ 2147483646 h 319"/>
              <a:gd name="T38" fmla="*/ 2147483646 w 4"/>
              <a:gd name="T39" fmla="*/ 2147483646 h 319"/>
              <a:gd name="T40" fmla="*/ 2147483646 w 4"/>
              <a:gd name="T41" fmla="*/ 2147483646 h 319"/>
              <a:gd name="T42" fmla="*/ 2147483646 w 4"/>
              <a:gd name="T43" fmla="*/ 2147483646 h 319"/>
              <a:gd name="T44" fmla="*/ 2147483646 w 4"/>
              <a:gd name="T45" fmla="*/ 2147483646 h 319"/>
              <a:gd name="T46" fmla="*/ 2147483646 w 4"/>
              <a:gd name="T47" fmla="*/ 2147483646 h 319"/>
              <a:gd name="T48" fmla="*/ 2147483646 w 4"/>
              <a:gd name="T49" fmla="*/ 2147483646 h 319"/>
              <a:gd name="T50" fmla="*/ 2147483646 w 4"/>
              <a:gd name="T51" fmla="*/ 2147483646 h 319"/>
              <a:gd name="T52" fmla="*/ 2147483646 w 4"/>
              <a:gd name="T53" fmla="*/ 2147483646 h 319"/>
              <a:gd name="T54" fmla="*/ 2147483646 w 4"/>
              <a:gd name="T55" fmla="*/ 2147483646 h 319"/>
              <a:gd name="T56" fmla="*/ 2147483646 w 4"/>
              <a:gd name="T57" fmla="*/ 2147483646 h 319"/>
              <a:gd name="T58" fmla="*/ 2147483646 w 4"/>
              <a:gd name="T59" fmla="*/ 2147483646 h 319"/>
              <a:gd name="T60" fmla="*/ 2147483646 w 4"/>
              <a:gd name="T61" fmla="*/ 2147483646 h 319"/>
              <a:gd name="T62" fmla="*/ 2147483646 w 4"/>
              <a:gd name="T63" fmla="*/ 2147483646 h 319"/>
              <a:gd name="T64" fmla="*/ 2147483646 w 4"/>
              <a:gd name="T65" fmla="*/ 2147483646 h 319"/>
              <a:gd name="T66" fmla="*/ 2147483646 w 4"/>
              <a:gd name="T67" fmla="*/ 2147483646 h 319"/>
              <a:gd name="T68" fmla="*/ 2147483646 w 4"/>
              <a:gd name="T69" fmla="*/ 2147483646 h 319"/>
              <a:gd name="T70" fmla="*/ 2147483646 w 4"/>
              <a:gd name="T71" fmla="*/ 2147483646 h 319"/>
              <a:gd name="T72" fmla="*/ 2147483646 w 4"/>
              <a:gd name="T73" fmla="*/ 2147483646 h 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" h="319">
                <a:moveTo>
                  <a:pt x="3" y="319"/>
                </a:moveTo>
                <a:cubicBezTo>
                  <a:pt x="3" y="319"/>
                  <a:pt x="3" y="319"/>
                  <a:pt x="3" y="319"/>
                </a:cubicBezTo>
                <a:cubicBezTo>
                  <a:pt x="3" y="318"/>
                  <a:pt x="3" y="318"/>
                  <a:pt x="3" y="317"/>
                </a:cubicBezTo>
                <a:cubicBezTo>
                  <a:pt x="3" y="313"/>
                  <a:pt x="3" y="309"/>
                  <a:pt x="3" y="305"/>
                </a:cubicBezTo>
                <a:cubicBezTo>
                  <a:pt x="3" y="303"/>
                  <a:pt x="3" y="302"/>
                  <a:pt x="3" y="300"/>
                </a:cubicBezTo>
                <a:cubicBezTo>
                  <a:pt x="3" y="297"/>
                  <a:pt x="3" y="294"/>
                  <a:pt x="3" y="291"/>
                </a:cubicBezTo>
                <a:cubicBezTo>
                  <a:pt x="3" y="288"/>
                  <a:pt x="3" y="285"/>
                  <a:pt x="3" y="282"/>
                </a:cubicBezTo>
                <a:cubicBezTo>
                  <a:pt x="3" y="281"/>
                  <a:pt x="3" y="279"/>
                  <a:pt x="3" y="278"/>
                </a:cubicBezTo>
                <a:cubicBezTo>
                  <a:pt x="3" y="275"/>
                  <a:pt x="3" y="273"/>
                  <a:pt x="3" y="270"/>
                </a:cubicBezTo>
                <a:cubicBezTo>
                  <a:pt x="3" y="265"/>
                  <a:pt x="3" y="260"/>
                  <a:pt x="3" y="255"/>
                </a:cubicBezTo>
                <a:cubicBezTo>
                  <a:pt x="3" y="253"/>
                  <a:pt x="3" y="251"/>
                  <a:pt x="3" y="250"/>
                </a:cubicBezTo>
                <a:cubicBezTo>
                  <a:pt x="3" y="247"/>
                  <a:pt x="3" y="244"/>
                  <a:pt x="3" y="241"/>
                </a:cubicBezTo>
                <a:cubicBezTo>
                  <a:pt x="3" y="238"/>
                  <a:pt x="3" y="234"/>
                  <a:pt x="2" y="231"/>
                </a:cubicBezTo>
                <a:cubicBezTo>
                  <a:pt x="2" y="225"/>
                  <a:pt x="2" y="220"/>
                  <a:pt x="2" y="214"/>
                </a:cubicBezTo>
                <a:cubicBezTo>
                  <a:pt x="2" y="210"/>
                  <a:pt x="1" y="206"/>
                  <a:pt x="1" y="202"/>
                </a:cubicBezTo>
                <a:cubicBezTo>
                  <a:pt x="1" y="198"/>
                  <a:pt x="1" y="195"/>
                  <a:pt x="1" y="191"/>
                </a:cubicBezTo>
                <a:cubicBezTo>
                  <a:pt x="1" y="188"/>
                  <a:pt x="0" y="185"/>
                  <a:pt x="0" y="182"/>
                </a:cubicBezTo>
                <a:cubicBezTo>
                  <a:pt x="0" y="179"/>
                  <a:pt x="0" y="176"/>
                  <a:pt x="0" y="173"/>
                </a:cubicBezTo>
                <a:cubicBezTo>
                  <a:pt x="0" y="170"/>
                  <a:pt x="0" y="166"/>
                  <a:pt x="0" y="163"/>
                </a:cubicBezTo>
                <a:cubicBezTo>
                  <a:pt x="0" y="161"/>
                  <a:pt x="0" y="160"/>
                  <a:pt x="0" y="158"/>
                </a:cubicBezTo>
                <a:cubicBezTo>
                  <a:pt x="0" y="156"/>
                  <a:pt x="0" y="154"/>
                  <a:pt x="0" y="153"/>
                </a:cubicBezTo>
                <a:cubicBezTo>
                  <a:pt x="0" y="150"/>
                  <a:pt x="0" y="147"/>
                  <a:pt x="0" y="145"/>
                </a:cubicBezTo>
                <a:cubicBezTo>
                  <a:pt x="0" y="143"/>
                  <a:pt x="0" y="142"/>
                  <a:pt x="0" y="140"/>
                </a:cubicBezTo>
                <a:cubicBezTo>
                  <a:pt x="0" y="140"/>
                  <a:pt x="0" y="139"/>
                  <a:pt x="0" y="138"/>
                </a:cubicBezTo>
                <a:cubicBezTo>
                  <a:pt x="0" y="136"/>
                  <a:pt x="0" y="134"/>
                  <a:pt x="0" y="132"/>
                </a:cubicBezTo>
                <a:cubicBezTo>
                  <a:pt x="0" y="128"/>
                  <a:pt x="0" y="124"/>
                  <a:pt x="0" y="120"/>
                </a:cubicBezTo>
                <a:cubicBezTo>
                  <a:pt x="0" y="118"/>
                  <a:pt x="0" y="116"/>
                  <a:pt x="0" y="113"/>
                </a:cubicBezTo>
                <a:cubicBezTo>
                  <a:pt x="1" y="108"/>
                  <a:pt x="0" y="103"/>
                  <a:pt x="0" y="98"/>
                </a:cubicBezTo>
                <a:cubicBezTo>
                  <a:pt x="1" y="95"/>
                  <a:pt x="1" y="93"/>
                  <a:pt x="1" y="91"/>
                </a:cubicBezTo>
                <a:cubicBezTo>
                  <a:pt x="1" y="87"/>
                  <a:pt x="1" y="82"/>
                  <a:pt x="1" y="78"/>
                </a:cubicBezTo>
                <a:cubicBezTo>
                  <a:pt x="1" y="75"/>
                  <a:pt x="1" y="71"/>
                  <a:pt x="1" y="67"/>
                </a:cubicBezTo>
                <a:cubicBezTo>
                  <a:pt x="1" y="62"/>
                  <a:pt x="1" y="58"/>
                  <a:pt x="1" y="53"/>
                </a:cubicBezTo>
                <a:cubicBezTo>
                  <a:pt x="1" y="50"/>
                  <a:pt x="1" y="48"/>
                  <a:pt x="1" y="45"/>
                </a:cubicBezTo>
                <a:cubicBezTo>
                  <a:pt x="1" y="42"/>
                  <a:pt x="1" y="39"/>
                  <a:pt x="1" y="36"/>
                </a:cubicBezTo>
                <a:cubicBezTo>
                  <a:pt x="1" y="34"/>
                  <a:pt x="1" y="32"/>
                  <a:pt x="1" y="30"/>
                </a:cubicBezTo>
                <a:cubicBezTo>
                  <a:pt x="2" y="26"/>
                  <a:pt x="1" y="23"/>
                  <a:pt x="1" y="20"/>
                </a:cubicBezTo>
                <a:cubicBezTo>
                  <a:pt x="1" y="16"/>
                  <a:pt x="2" y="13"/>
                  <a:pt x="1" y="9"/>
                </a:cubicBezTo>
                <a:cubicBezTo>
                  <a:pt x="1" y="6"/>
                  <a:pt x="1" y="3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3"/>
                  <a:pt x="3" y="5"/>
                </a:cubicBezTo>
                <a:cubicBezTo>
                  <a:pt x="3" y="7"/>
                  <a:pt x="3" y="8"/>
                  <a:pt x="3" y="10"/>
                </a:cubicBezTo>
                <a:cubicBezTo>
                  <a:pt x="3" y="13"/>
                  <a:pt x="3" y="15"/>
                  <a:pt x="3" y="18"/>
                </a:cubicBezTo>
                <a:cubicBezTo>
                  <a:pt x="3" y="20"/>
                  <a:pt x="3" y="22"/>
                  <a:pt x="3" y="24"/>
                </a:cubicBezTo>
                <a:cubicBezTo>
                  <a:pt x="3" y="25"/>
                  <a:pt x="3" y="26"/>
                  <a:pt x="3" y="27"/>
                </a:cubicBezTo>
                <a:cubicBezTo>
                  <a:pt x="3" y="29"/>
                  <a:pt x="3" y="31"/>
                  <a:pt x="3" y="33"/>
                </a:cubicBezTo>
                <a:cubicBezTo>
                  <a:pt x="3" y="35"/>
                  <a:pt x="2" y="38"/>
                  <a:pt x="2" y="41"/>
                </a:cubicBezTo>
                <a:cubicBezTo>
                  <a:pt x="3" y="43"/>
                  <a:pt x="2" y="45"/>
                  <a:pt x="2" y="47"/>
                </a:cubicBezTo>
                <a:cubicBezTo>
                  <a:pt x="2" y="51"/>
                  <a:pt x="2" y="56"/>
                  <a:pt x="2" y="60"/>
                </a:cubicBezTo>
                <a:cubicBezTo>
                  <a:pt x="2" y="65"/>
                  <a:pt x="2" y="69"/>
                  <a:pt x="2" y="73"/>
                </a:cubicBezTo>
                <a:cubicBezTo>
                  <a:pt x="2" y="78"/>
                  <a:pt x="2" y="82"/>
                  <a:pt x="2" y="87"/>
                </a:cubicBezTo>
                <a:cubicBezTo>
                  <a:pt x="2" y="90"/>
                  <a:pt x="2" y="94"/>
                  <a:pt x="2" y="98"/>
                </a:cubicBezTo>
                <a:cubicBezTo>
                  <a:pt x="1" y="100"/>
                  <a:pt x="2" y="103"/>
                  <a:pt x="2" y="106"/>
                </a:cubicBezTo>
                <a:cubicBezTo>
                  <a:pt x="2" y="110"/>
                  <a:pt x="2" y="113"/>
                  <a:pt x="1" y="117"/>
                </a:cubicBezTo>
                <a:cubicBezTo>
                  <a:pt x="1" y="122"/>
                  <a:pt x="2" y="127"/>
                  <a:pt x="2" y="133"/>
                </a:cubicBezTo>
                <a:cubicBezTo>
                  <a:pt x="2" y="136"/>
                  <a:pt x="2" y="139"/>
                  <a:pt x="2" y="143"/>
                </a:cubicBezTo>
                <a:cubicBezTo>
                  <a:pt x="2" y="144"/>
                  <a:pt x="2" y="145"/>
                  <a:pt x="2" y="147"/>
                </a:cubicBezTo>
                <a:cubicBezTo>
                  <a:pt x="2" y="151"/>
                  <a:pt x="2" y="156"/>
                  <a:pt x="2" y="161"/>
                </a:cubicBezTo>
                <a:cubicBezTo>
                  <a:pt x="2" y="163"/>
                  <a:pt x="2" y="164"/>
                  <a:pt x="2" y="166"/>
                </a:cubicBezTo>
                <a:cubicBezTo>
                  <a:pt x="2" y="167"/>
                  <a:pt x="2" y="168"/>
                  <a:pt x="2" y="170"/>
                </a:cubicBezTo>
                <a:cubicBezTo>
                  <a:pt x="2" y="174"/>
                  <a:pt x="2" y="178"/>
                  <a:pt x="2" y="182"/>
                </a:cubicBezTo>
                <a:cubicBezTo>
                  <a:pt x="2" y="185"/>
                  <a:pt x="2" y="188"/>
                  <a:pt x="2" y="191"/>
                </a:cubicBezTo>
                <a:cubicBezTo>
                  <a:pt x="2" y="193"/>
                  <a:pt x="2" y="196"/>
                  <a:pt x="2" y="199"/>
                </a:cubicBezTo>
                <a:cubicBezTo>
                  <a:pt x="2" y="202"/>
                  <a:pt x="2" y="205"/>
                  <a:pt x="3" y="208"/>
                </a:cubicBezTo>
                <a:cubicBezTo>
                  <a:pt x="3" y="212"/>
                  <a:pt x="3" y="217"/>
                  <a:pt x="3" y="221"/>
                </a:cubicBezTo>
                <a:cubicBezTo>
                  <a:pt x="3" y="224"/>
                  <a:pt x="3" y="228"/>
                  <a:pt x="3" y="231"/>
                </a:cubicBezTo>
                <a:cubicBezTo>
                  <a:pt x="4" y="235"/>
                  <a:pt x="4" y="239"/>
                  <a:pt x="4" y="243"/>
                </a:cubicBezTo>
                <a:cubicBezTo>
                  <a:pt x="4" y="246"/>
                  <a:pt x="4" y="248"/>
                  <a:pt x="4" y="250"/>
                </a:cubicBezTo>
                <a:cubicBezTo>
                  <a:pt x="4" y="253"/>
                  <a:pt x="4" y="255"/>
                  <a:pt x="4" y="258"/>
                </a:cubicBezTo>
                <a:cubicBezTo>
                  <a:pt x="4" y="261"/>
                  <a:pt x="4" y="264"/>
                  <a:pt x="4" y="267"/>
                </a:cubicBezTo>
                <a:cubicBezTo>
                  <a:pt x="4" y="268"/>
                  <a:pt x="4" y="268"/>
                  <a:pt x="4" y="269"/>
                </a:cubicBezTo>
                <a:cubicBezTo>
                  <a:pt x="4" y="276"/>
                  <a:pt x="4" y="283"/>
                  <a:pt x="4" y="291"/>
                </a:cubicBezTo>
                <a:cubicBezTo>
                  <a:pt x="4" y="293"/>
                  <a:pt x="4" y="296"/>
                  <a:pt x="4" y="298"/>
                </a:cubicBezTo>
                <a:cubicBezTo>
                  <a:pt x="4" y="301"/>
                  <a:pt x="4" y="305"/>
                  <a:pt x="4" y="308"/>
                </a:cubicBezTo>
                <a:cubicBezTo>
                  <a:pt x="4" y="312"/>
                  <a:pt x="4" y="315"/>
                  <a:pt x="3" y="3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pic>
        <p:nvPicPr>
          <p:cNvPr id="28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2736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a-ES" altLang="ca-ES" sz="2800" b="1" dirty="0">
                  <a:solidFill>
                    <a:schemeClr val="bg1"/>
                  </a:solidFill>
                </a:rPr>
                <a:t>Requisits i obligacions de les persones beneficiàries</a:t>
              </a: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39552" y="27437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dirty="0"/>
              <a:t>Inscripció al programa de Garantia Juvenil, en situació </a:t>
            </a:r>
            <a:r>
              <a:rPr lang="ca-ES" altLang="ca-ES" b="1" i="1" dirty="0"/>
              <a:t>“Inscrit beneficiari”</a:t>
            </a:r>
          </a:p>
          <a:p>
            <a:pPr>
              <a:spcBef>
                <a:spcPct val="50000"/>
              </a:spcBef>
            </a:pPr>
            <a:r>
              <a:rPr lang="ca-ES" altLang="ca-ES" dirty="0"/>
              <a:t>Alta i inici d’activitat com a treballador/a autònom/a abans de presentar la sol·licitud d’ajut</a:t>
            </a:r>
          </a:p>
          <a:p>
            <a:pPr>
              <a:spcBef>
                <a:spcPct val="50000"/>
              </a:spcBef>
            </a:pPr>
            <a:r>
              <a:rPr lang="ca-ES" altLang="ca-ES" dirty="0"/>
              <a:t>Domicili fiscal i, si escau, del centre de treball, a Catalunya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040315"/>
            <a:ext cx="104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ca-ES" b="1" dirty="0">
                <a:solidFill>
                  <a:srgbClr val="C00000"/>
                </a:solidFill>
              </a:rPr>
              <a:t>Requisits</a:t>
            </a: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31" name="Freeform 335"/>
          <p:cNvSpPr>
            <a:spLocks noEditPoints="1"/>
          </p:cNvSpPr>
          <p:nvPr/>
        </p:nvSpPr>
        <p:spPr bwMode="auto">
          <a:xfrm rot="10800000" flipV="1">
            <a:off x="285790" y="2895326"/>
            <a:ext cx="253762" cy="107700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32" name="Freeform 335"/>
          <p:cNvSpPr>
            <a:spLocks noEditPoints="1"/>
          </p:cNvSpPr>
          <p:nvPr/>
        </p:nvSpPr>
        <p:spPr bwMode="auto">
          <a:xfrm rot="10800000" flipV="1">
            <a:off x="285790" y="3364578"/>
            <a:ext cx="253762" cy="107700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33" name="Freeform 335"/>
          <p:cNvSpPr>
            <a:spLocks noEditPoints="1"/>
          </p:cNvSpPr>
          <p:nvPr/>
        </p:nvSpPr>
        <p:spPr bwMode="auto">
          <a:xfrm rot="10800000" flipV="1">
            <a:off x="285790" y="3975446"/>
            <a:ext cx="253762" cy="107700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94552" y="4634552"/>
            <a:ext cx="128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ca-ES" b="1" dirty="0">
                <a:solidFill>
                  <a:srgbClr val="C00000"/>
                </a:solidFill>
              </a:rPr>
              <a:t>Obligacions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968" y="5219908"/>
            <a:ext cx="74644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dirty="0"/>
              <a:t>Mantenir l’alta al RETA o mutualitat durant, almenys, 8 mesos.</a:t>
            </a:r>
          </a:p>
          <a:p>
            <a:pPr>
              <a:spcBef>
                <a:spcPct val="50000"/>
              </a:spcBef>
            </a:pPr>
            <a:r>
              <a:rPr lang="ca-ES" altLang="ca-ES" dirty="0"/>
              <a:t>No simultaniejar alta al RETA o mutualitat amb contractació per compte aliena durant 12 mesos ininterromputs. Si no es compleix aquest requisit:        	REVOCACIÓ TOTAL DE L’AJUT</a:t>
            </a:r>
          </a:p>
        </p:txBody>
      </p:sp>
      <p:sp>
        <p:nvSpPr>
          <p:cNvPr id="135" name="Freeform 335"/>
          <p:cNvSpPr>
            <a:spLocks noEditPoints="1"/>
          </p:cNvSpPr>
          <p:nvPr/>
        </p:nvSpPr>
        <p:spPr bwMode="auto">
          <a:xfrm rot="10800000" flipV="1">
            <a:off x="382206" y="5350724"/>
            <a:ext cx="253762" cy="107700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  <p:pic>
        <p:nvPicPr>
          <p:cNvPr id="136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03"/>
          <p:cNvGrpSpPr/>
          <p:nvPr/>
        </p:nvGrpSpPr>
        <p:grpSpPr>
          <a:xfrm rot="10800000" flipV="1">
            <a:off x="503292" y="2492896"/>
            <a:ext cx="2166570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16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1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2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3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4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0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1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2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3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4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5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6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67" name="Group 103"/>
          <p:cNvGrpSpPr/>
          <p:nvPr/>
        </p:nvGrpSpPr>
        <p:grpSpPr>
          <a:xfrm rot="10800000" flipV="1">
            <a:off x="579390" y="4981024"/>
            <a:ext cx="2166570" cy="45719"/>
            <a:chOff x="814388" y="4756151"/>
            <a:chExt cx="7493000" cy="87584"/>
          </a:xfrm>
          <a:solidFill>
            <a:schemeClr val="tx1"/>
          </a:solidFill>
        </p:grpSpPr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3" name="Freeform 127"/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4" name="Freeform 128"/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5" name="Freeform 129"/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7" name="Freeform 130"/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8" name="Freeform 131"/>
            <p:cNvSpPr>
              <a:spLocks noEditPoints="1"/>
            </p:cNvSpPr>
            <p:nvPr/>
          </p:nvSpPr>
          <p:spPr bwMode="auto">
            <a:xfrm>
              <a:off x="814388" y="4759053"/>
              <a:ext cx="7380288" cy="84682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99" name="Freeform 132"/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0" name="Freeform 133"/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2" name="Freeform 135"/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3" name="Freeform 136"/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4" name="Freeform 137"/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5" name="Freeform 138"/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6" name="Freeform 139"/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7" name="Freeform 140"/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8" name="Freeform 141"/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9" name="Freeform 142"/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0" name="Freeform 143"/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1" name="Freeform 144"/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2" name="Freeform 145"/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3" name="Freeform 146"/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4" name="Freeform 147"/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5" name="Freeform 148"/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6" name="Freeform 149"/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7" name="Freeform 150"/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8" name="Freeform 151"/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9" name="Freeform 152"/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0" name="Freeform 153"/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1" name="Freeform 154"/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122" name="Freeform 335"/>
          <p:cNvSpPr>
            <a:spLocks noEditPoints="1"/>
          </p:cNvSpPr>
          <p:nvPr/>
        </p:nvSpPr>
        <p:spPr bwMode="auto">
          <a:xfrm rot="10800000" flipV="1">
            <a:off x="420515" y="5805264"/>
            <a:ext cx="253762" cy="107700"/>
          </a:xfrm>
          <a:custGeom>
            <a:avLst/>
            <a:gdLst>
              <a:gd name="T0" fmla="*/ 3 w 41"/>
              <a:gd name="T1" fmla="*/ 23 h 37"/>
              <a:gd name="T2" fmla="*/ 0 w 41"/>
              <a:gd name="T3" fmla="*/ 20 h 37"/>
              <a:gd name="T4" fmla="*/ 2 w 41"/>
              <a:gd name="T5" fmla="*/ 16 h 37"/>
              <a:gd name="T6" fmla="*/ 11 w 41"/>
              <a:gd name="T7" fmla="*/ 5 h 37"/>
              <a:gd name="T8" fmla="*/ 14 w 41"/>
              <a:gd name="T9" fmla="*/ 2 h 37"/>
              <a:gd name="T10" fmla="*/ 17 w 41"/>
              <a:gd name="T11" fmla="*/ 0 h 37"/>
              <a:gd name="T12" fmla="*/ 20 w 41"/>
              <a:gd name="T13" fmla="*/ 3 h 37"/>
              <a:gd name="T14" fmla="*/ 20 w 41"/>
              <a:gd name="T15" fmla="*/ 9 h 37"/>
              <a:gd name="T16" fmla="*/ 30 w 41"/>
              <a:gd name="T17" fmla="*/ 9 h 37"/>
              <a:gd name="T18" fmla="*/ 39 w 41"/>
              <a:gd name="T19" fmla="*/ 8 h 37"/>
              <a:gd name="T20" fmla="*/ 41 w 41"/>
              <a:gd name="T21" fmla="*/ 14 h 37"/>
              <a:gd name="T22" fmla="*/ 41 w 41"/>
              <a:gd name="T23" fmla="*/ 24 h 37"/>
              <a:gd name="T24" fmla="*/ 35 w 41"/>
              <a:gd name="T25" fmla="*/ 25 h 37"/>
              <a:gd name="T26" fmla="*/ 29 w 41"/>
              <a:gd name="T27" fmla="*/ 25 h 37"/>
              <a:gd name="T28" fmla="*/ 19 w 41"/>
              <a:gd name="T29" fmla="*/ 27 h 37"/>
              <a:gd name="T30" fmla="*/ 20 w 41"/>
              <a:gd name="T31" fmla="*/ 37 h 37"/>
              <a:gd name="T32" fmla="*/ 18 w 41"/>
              <a:gd name="T33" fmla="*/ 36 h 37"/>
              <a:gd name="T34" fmla="*/ 13 w 41"/>
              <a:gd name="T35" fmla="*/ 31 h 37"/>
              <a:gd name="T36" fmla="*/ 7 w 41"/>
              <a:gd name="T37" fmla="*/ 26 h 37"/>
              <a:gd name="T38" fmla="*/ 10 w 41"/>
              <a:gd name="T39" fmla="*/ 12 h 37"/>
              <a:gd name="T40" fmla="*/ 20 w 41"/>
              <a:gd name="T41" fmla="*/ 18 h 37"/>
              <a:gd name="T42" fmla="*/ 27 w 41"/>
              <a:gd name="T43" fmla="*/ 22 h 37"/>
              <a:gd name="T44" fmla="*/ 31 w 41"/>
              <a:gd name="T45" fmla="*/ 23 h 37"/>
              <a:gd name="T46" fmla="*/ 21 w 41"/>
              <a:gd name="T47" fmla="*/ 17 h 37"/>
              <a:gd name="T48" fmla="*/ 12 w 41"/>
              <a:gd name="T49" fmla="*/ 12 h 37"/>
              <a:gd name="T50" fmla="*/ 10 w 41"/>
              <a:gd name="T51" fmla="*/ 10 h 37"/>
              <a:gd name="T52" fmla="*/ 23 w 41"/>
              <a:gd name="T53" fmla="*/ 13 h 37"/>
              <a:gd name="T54" fmla="*/ 36 w 41"/>
              <a:gd name="T55" fmla="*/ 21 h 37"/>
              <a:gd name="T56" fmla="*/ 38 w 41"/>
              <a:gd name="T57" fmla="*/ 21 h 37"/>
              <a:gd name="T58" fmla="*/ 30 w 41"/>
              <a:gd name="T59" fmla="*/ 15 h 37"/>
              <a:gd name="T60" fmla="*/ 24 w 41"/>
              <a:gd name="T61" fmla="*/ 11 h 37"/>
              <a:gd name="T62" fmla="*/ 6 w 41"/>
              <a:gd name="T63" fmla="*/ 20 h 37"/>
              <a:gd name="T64" fmla="*/ 15 w 41"/>
              <a:gd name="T65" fmla="*/ 25 h 37"/>
              <a:gd name="T66" fmla="*/ 14 w 41"/>
              <a:gd name="T67" fmla="*/ 23 h 37"/>
              <a:gd name="T68" fmla="*/ 9 w 41"/>
              <a:gd name="T69" fmla="*/ 20 h 37"/>
              <a:gd name="T70" fmla="*/ 4 w 41"/>
              <a:gd name="T71" fmla="*/ 19 h 37"/>
              <a:gd name="T72" fmla="*/ 11 w 41"/>
              <a:gd name="T73" fmla="*/ 16 h 37"/>
              <a:gd name="T74" fmla="*/ 14 w 41"/>
              <a:gd name="T75" fmla="*/ 18 h 37"/>
              <a:gd name="T76" fmla="*/ 23 w 41"/>
              <a:gd name="T77" fmla="*/ 24 h 37"/>
              <a:gd name="T78" fmla="*/ 23 w 41"/>
              <a:gd name="T79" fmla="*/ 22 h 37"/>
              <a:gd name="T80" fmla="*/ 38 w 41"/>
              <a:gd name="T81" fmla="*/ 18 h 37"/>
              <a:gd name="T82" fmla="*/ 34 w 41"/>
              <a:gd name="T83" fmla="*/ 15 h 37"/>
              <a:gd name="T84" fmla="*/ 33 w 41"/>
              <a:gd name="T85" fmla="*/ 22 h 37"/>
              <a:gd name="T86" fmla="*/ 23 w 41"/>
              <a:gd name="T87" fmla="*/ 16 h 37"/>
              <a:gd name="T88" fmla="*/ 33 w 41"/>
              <a:gd name="T89" fmla="*/ 22 h 37"/>
              <a:gd name="T90" fmla="*/ 16 w 41"/>
              <a:gd name="T91" fmla="*/ 28 h 37"/>
              <a:gd name="T92" fmla="*/ 8 w 41"/>
              <a:gd name="T93" fmla="*/ 23 h 37"/>
              <a:gd name="T94" fmla="*/ 9 w 41"/>
              <a:gd name="T95" fmla="*/ 25 h 37"/>
              <a:gd name="T96" fmla="*/ 16 w 41"/>
              <a:gd name="T97" fmla="*/ 29 h 37"/>
              <a:gd name="T98" fmla="*/ 16 w 41"/>
              <a:gd name="T99" fmla="*/ 7 h 37"/>
              <a:gd name="T100" fmla="*/ 13 w 41"/>
              <a:gd name="T101" fmla="*/ 6 h 37"/>
              <a:gd name="T102" fmla="*/ 19 w 41"/>
              <a:gd name="T103" fmla="*/ 12 h 37"/>
              <a:gd name="T104" fmla="*/ 35 w 41"/>
              <a:gd name="T105" fmla="*/ 10 h 37"/>
              <a:gd name="T106" fmla="*/ 39 w 41"/>
              <a:gd name="T107" fmla="*/ 11 h 37"/>
              <a:gd name="T108" fmla="*/ 35 w 41"/>
              <a:gd name="T109" fmla="*/ 10 h 37"/>
              <a:gd name="T110" fmla="*/ 12 w 41"/>
              <a:gd name="T111" fmla="*/ 19 h 37"/>
              <a:gd name="T112" fmla="*/ 38 w 41"/>
              <a:gd name="T113" fmla="*/ 15 h 37"/>
              <a:gd name="T114" fmla="*/ 38 w 41"/>
              <a:gd name="T115" fmla="*/ 15 h 37"/>
              <a:gd name="T116" fmla="*/ 26 w 41"/>
              <a:gd name="T117" fmla="*/ 11 h 37"/>
              <a:gd name="T118" fmla="*/ 35 w 41"/>
              <a:gd name="T119" fmla="*/ 23 h 37"/>
              <a:gd name="T120" fmla="*/ 35 w 41"/>
              <a:gd name="T12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" h="37">
                <a:moveTo>
                  <a:pt x="7" y="26"/>
                </a:moveTo>
                <a:cubicBezTo>
                  <a:pt x="6" y="25"/>
                  <a:pt x="5" y="24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2"/>
                  <a:pt x="1" y="22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7"/>
                  <a:pt x="2" y="16"/>
                </a:cubicBezTo>
                <a:cubicBezTo>
                  <a:pt x="2" y="15"/>
                  <a:pt x="3" y="15"/>
                  <a:pt x="4" y="14"/>
                </a:cubicBezTo>
                <a:cubicBezTo>
                  <a:pt x="5" y="13"/>
                  <a:pt x="5" y="12"/>
                  <a:pt x="6" y="11"/>
                </a:cubicBezTo>
                <a:cubicBezTo>
                  <a:pt x="8" y="9"/>
                  <a:pt x="10" y="7"/>
                  <a:pt x="11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0"/>
                  <a:pt x="17" y="1"/>
                </a:cubicBezTo>
                <a:cubicBezTo>
                  <a:pt x="17" y="1"/>
                  <a:pt x="17" y="0"/>
                  <a:pt x="17" y="0"/>
                </a:cubicBezTo>
                <a:cubicBezTo>
                  <a:pt x="18" y="0"/>
                  <a:pt x="19" y="0"/>
                  <a:pt x="19" y="1"/>
                </a:cubicBezTo>
                <a:cubicBezTo>
                  <a:pt x="19" y="1"/>
                  <a:pt x="20" y="1"/>
                  <a:pt x="19" y="2"/>
                </a:cubicBezTo>
                <a:cubicBezTo>
                  <a:pt x="19" y="2"/>
                  <a:pt x="20" y="3"/>
                  <a:pt x="20" y="3"/>
                </a:cubicBezTo>
                <a:cubicBezTo>
                  <a:pt x="20" y="5"/>
                  <a:pt x="19" y="6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9"/>
                  <a:pt x="21" y="9"/>
                  <a:pt x="22" y="9"/>
                </a:cubicBezTo>
                <a:cubicBezTo>
                  <a:pt x="23" y="9"/>
                  <a:pt x="25" y="8"/>
                  <a:pt x="26" y="9"/>
                </a:cubicBezTo>
                <a:cubicBezTo>
                  <a:pt x="27" y="9"/>
                  <a:pt x="29" y="9"/>
                  <a:pt x="30" y="9"/>
                </a:cubicBezTo>
                <a:cubicBezTo>
                  <a:pt x="31" y="9"/>
                  <a:pt x="33" y="8"/>
                  <a:pt x="34" y="8"/>
                </a:cubicBezTo>
                <a:cubicBezTo>
                  <a:pt x="36" y="8"/>
                  <a:pt x="37" y="8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3"/>
                  <a:pt x="41" y="14"/>
                </a:cubicBezTo>
                <a:cubicBezTo>
                  <a:pt x="41" y="15"/>
                  <a:pt x="41" y="16"/>
                  <a:pt x="41" y="18"/>
                </a:cubicBezTo>
                <a:cubicBezTo>
                  <a:pt x="41" y="19"/>
                  <a:pt x="41" y="20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5"/>
                  <a:pt x="40" y="25"/>
                  <a:pt x="39" y="25"/>
                </a:cubicBezTo>
                <a:cubicBezTo>
                  <a:pt x="39" y="24"/>
                  <a:pt x="38" y="25"/>
                  <a:pt x="37" y="25"/>
                </a:cubicBezTo>
                <a:cubicBezTo>
                  <a:pt x="36" y="25"/>
                  <a:pt x="36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3" y="25"/>
                  <a:pt x="33" y="25"/>
                </a:cubicBezTo>
                <a:cubicBezTo>
                  <a:pt x="32" y="25"/>
                  <a:pt x="30" y="25"/>
                  <a:pt x="29" y="25"/>
                </a:cubicBezTo>
                <a:cubicBezTo>
                  <a:pt x="28" y="25"/>
                  <a:pt x="27" y="25"/>
                  <a:pt x="25" y="25"/>
                </a:cubicBezTo>
                <a:cubicBezTo>
                  <a:pt x="24" y="25"/>
                  <a:pt x="22" y="26"/>
                  <a:pt x="20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9"/>
                  <a:pt x="19" y="30"/>
                  <a:pt x="20" y="31"/>
                </a:cubicBezTo>
                <a:cubicBezTo>
                  <a:pt x="20" y="33"/>
                  <a:pt x="20" y="34"/>
                  <a:pt x="20" y="35"/>
                </a:cubicBezTo>
                <a:cubicBezTo>
                  <a:pt x="21" y="36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5"/>
                  <a:pt x="17" y="35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3"/>
                  <a:pt x="14" y="32"/>
                  <a:pt x="13" y="31"/>
                </a:cubicBezTo>
                <a:cubicBezTo>
                  <a:pt x="12" y="31"/>
                  <a:pt x="12" y="30"/>
                  <a:pt x="12" y="30"/>
                </a:cubicBezTo>
                <a:cubicBezTo>
                  <a:pt x="10" y="29"/>
                  <a:pt x="10" y="28"/>
                  <a:pt x="8" y="27"/>
                </a:cubicBezTo>
                <a:cubicBezTo>
                  <a:pt x="7" y="27"/>
                  <a:pt x="7" y="26"/>
                  <a:pt x="7" y="26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2" y="13"/>
                  <a:pt x="13" y="14"/>
                </a:cubicBezTo>
                <a:cubicBezTo>
                  <a:pt x="15" y="15"/>
                  <a:pt x="16" y="16"/>
                  <a:pt x="18" y="17"/>
                </a:cubicBezTo>
                <a:cubicBezTo>
                  <a:pt x="18" y="17"/>
                  <a:pt x="19" y="18"/>
                  <a:pt x="20" y="18"/>
                </a:cubicBezTo>
                <a:cubicBezTo>
                  <a:pt x="21" y="19"/>
                  <a:pt x="23" y="20"/>
                  <a:pt x="25" y="21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8" y="23"/>
                  <a:pt x="28" y="23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8" y="21"/>
                  <a:pt x="26" y="21"/>
                  <a:pt x="25" y="20"/>
                </a:cubicBezTo>
                <a:cubicBezTo>
                  <a:pt x="24" y="19"/>
                  <a:pt x="23" y="18"/>
                  <a:pt x="21" y="17"/>
                </a:cubicBezTo>
                <a:cubicBezTo>
                  <a:pt x="20" y="17"/>
                  <a:pt x="19" y="16"/>
                  <a:pt x="18" y="15"/>
                </a:cubicBezTo>
                <a:cubicBezTo>
                  <a:pt x="17" y="14"/>
                  <a:pt x="16" y="14"/>
                  <a:pt x="15" y="13"/>
                </a:cubicBezTo>
                <a:cubicBezTo>
                  <a:pt x="14" y="13"/>
                  <a:pt x="13" y="12"/>
                  <a:pt x="12" y="12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20" y="12"/>
                </a:moveTo>
                <a:cubicBezTo>
                  <a:pt x="21" y="12"/>
                  <a:pt x="21" y="12"/>
                  <a:pt x="22" y="13"/>
                </a:cubicBezTo>
                <a:cubicBezTo>
                  <a:pt x="22" y="13"/>
                  <a:pt x="23" y="13"/>
                  <a:pt x="23" y="13"/>
                </a:cubicBezTo>
                <a:cubicBezTo>
                  <a:pt x="24" y="14"/>
                  <a:pt x="25" y="14"/>
                  <a:pt x="26" y="15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9"/>
                  <a:pt x="34" y="20"/>
                  <a:pt x="36" y="21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0"/>
                  <a:pt x="36" y="20"/>
                  <a:pt x="36" y="20"/>
                </a:cubicBezTo>
                <a:cubicBezTo>
                  <a:pt x="34" y="19"/>
                  <a:pt x="33" y="18"/>
                  <a:pt x="32" y="17"/>
                </a:cubicBezTo>
                <a:cubicBezTo>
                  <a:pt x="32" y="16"/>
                  <a:pt x="31" y="16"/>
                  <a:pt x="30" y="15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6" y="14"/>
                  <a:pt x="25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3" y="11"/>
                  <a:pt x="21" y="11"/>
                  <a:pt x="20" y="12"/>
                </a:cubicBezTo>
                <a:close/>
                <a:moveTo>
                  <a:pt x="4" y="19"/>
                </a:moveTo>
                <a:cubicBezTo>
                  <a:pt x="5" y="19"/>
                  <a:pt x="5" y="20"/>
                  <a:pt x="6" y="20"/>
                </a:cubicBezTo>
                <a:cubicBezTo>
                  <a:pt x="7" y="21"/>
                  <a:pt x="8" y="21"/>
                  <a:pt x="10" y="22"/>
                </a:cubicBezTo>
                <a:cubicBezTo>
                  <a:pt x="10" y="22"/>
                  <a:pt x="11" y="23"/>
                  <a:pt x="12" y="23"/>
                </a:cubicBezTo>
                <a:cubicBezTo>
                  <a:pt x="13" y="24"/>
                  <a:pt x="14" y="25"/>
                  <a:pt x="15" y="25"/>
                </a:cubicBezTo>
                <a:cubicBezTo>
                  <a:pt x="16" y="26"/>
                  <a:pt x="16" y="26"/>
                  <a:pt x="17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4"/>
                  <a:pt x="15" y="24"/>
                  <a:pt x="14" y="23"/>
                </a:cubicBezTo>
                <a:cubicBezTo>
                  <a:pt x="14" y="23"/>
                  <a:pt x="13" y="22"/>
                  <a:pt x="13" y="22"/>
                </a:cubicBezTo>
                <a:cubicBezTo>
                  <a:pt x="12" y="22"/>
                  <a:pt x="12" y="22"/>
                  <a:pt x="11" y="21"/>
                </a:cubicBezTo>
                <a:cubicBezTo>
                  <a:pt x="10" y="21"/>
                  <a:pt x="10" y="20"/>
                  <a:pt x="9" y="20"/>
                </a:cubicBezTo>
                <a:cubicBezTo>
                  <a:pt x="8" y="19"/>
                  <a:pt x="6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9"/>
                </a:cubicBezTo>
                <a:close/>
                <a:moveTo>
                  <a:pt x="9" y="14"/>
                </a:move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9"/>
                  <a:pt x="17" y="20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2"/>
                  <a:pt x="22" y="23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3"/>
                  <a:pt x="25" y="23"/>
                </a:cubicBezTo>
                <a:cubicBezTo>
                  <a:pt x="24" y="23"/>
                  <a:pt x="23" y="22"/>
                  <a:pt x="23" y="22"/>
                </a:cubicBezTo>
                <a:cubicBezTo>
                  <a:pt x="18" y="19"/>
                  <a:pt x="14" y="16"/>
                  <a:pt x="9" y="14"/>
                </a:cubicBezTo>
                <a:close/>
                <a:moveTo>
                  <a:pt x="29" y="12"/>
                </a:moveTo>
                <a:cubicBezTo>
                  <a:pt x="32" y="15"/>
                  <a:pt x="35" y="17"/>
                  <a:pt x="38" y="18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7"/>
                  <a:pt x="37" y="16"/>
                  <a:pt x="36" y="16"/>
                </a:cubicBezTo>
                <a:cubicBezTo>
                  <a:pt x="36" y="16"/>
                  <a:pt x="35" y="15"/>
                  <a:pt x="34" y="15"/>
                </a:cubicBezTo>
                <a:cubicBezTo>
                  <a:pt x="33" y="14"/>
                  <a:pt x="32" y="13"/>
                  <a:pt x="30" y="12"/>
                </a:cubicBezTo>
                <a:cubicBezTo>
                  <a:pt x="30" y="12"/>
                  <a:pt x="30" y="12"/>
                  <a:pt x="29" y="12"/>
                </a:cubicBezTo>
                <a:close/>
                <a:moveTo>
                  <a:pt x="33" y="22"/>
                </a:moveTo>
                <a:cubicBezTo>
                  <a:pt x="33" y="21"/>
                  <a:pt x="33" y="21"/>
                  <a:pt x="33" y="21"/>
                </a:cubicBezTo>
                <a:cubicBezTo>
                  <a:pt x="29" y="19"/>
                  <a:pt x="25" y="16"/>
                  <a:pt x="21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30" y="20"/>
                  <a:pt x="32" y="21"/>
                </a:cubicBezTo>
                <a:cubicBezTo>
                  <a:pt x="32" y="21"/>
                  <a:pt x="32" y="21"/>
                  <a:pt x="33" y="22"/>
                </a:cubicBezTo>
                <a:close/>
                <a:moveTo>
                  <a:pt x="17" y="30"/>
                </a:moveTo>
                <a:cubicBezTo>
                  <a:pt x="17" y="29"/>
                  <a:pt x="17" y="29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4" y="27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5"/>
                  <a:pt x="9" y="24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5"/>
                </a:cubicBezTo>
                <a:cubicBezTo>
                  <a:pt x="10" y="25"/>
                  <a:pt x="10" y="26"/>
                  <a:pt x="11" y="26"/>
                </a:cubicBezTo>
                <a:cubicBezTo>
                  <a:pt x="12" y="27"/>
                  <a:pt x="13" y="27"/>
                  <a:pt x="13" y="28"/>
                </a:cubicBezTo>
                <a:cubicBezTo>
                  <a:pt x="14" y="28"/>
                  <a:pt x="15" y="29"/>
                  <a:pt x="16" y="29"/>
                </a:cubicBezTo>
                <a:cubicBezTo>
                  <a:pt x="16" y="30"/>
                  <a:pt x="17" y="30"/>
                  <a:pt x="17" y="30"/>
                </a:cubicBezTo>
                <a:close/>
                <a:moveTo>
                  <a:pt x="13" y="6"/>
                </a:moveTo>
                <a:cubicBezTo>
                  <a:pt x="14" y="6"/>
                  <a:pt x="15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6"/>
                  <a:pt x="17" y="6"/>
                  <a:pt x="17" y="5"/>
                </a:cubicBezTo>
                <a:cubicBezTo>
                  <a:pt x="16" y="5"/>
                  <a:pt x="14" y="5"/>
                  <a:pt x="13" y="6"/>
                </a:cubicBezTo>
                <a:close/>
                <a:moveTo>
                  <a:pt x="15" y="11"/>
                </a:moveTo>
                <a:cubicBezTo>
                  <a:pt x="16" y="12"/>
                  <a:pt x="17" y="12"/>
                  <a:pt x="18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8" y="12"/>
                  <a:pt x="17" y="11"/>
                  <a:pt x="16" y="10"/>
                </a:cubicBezTo>
                <a:cubicBezTo>
                  <a:pt x="16" y="10"/>
                  <a:pt x="16" y="11"/>
                  <a:pt x="15" y="11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1"/>
                </a:cubicBezTo>
                <a:cubicBezTo>
                  <a:pt x="36" y="11"/>
                  <a:pt x="37" y="12"/>
                  <a:pt x="38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39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5" y="10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8"/>
                  <a:pt x="9" y="17"/>
                </a:cubicBezTo>
                <a:close/>
                <a:moveTo>
                  <a:pt x="38" y="15"/>
                </a:moveTo>
                <a:cubicBezTo>
                  <a:pt x="38" y="15"/>
                  <a:pt x="38" y="14"/>
                  <a:pt x="38" y="14"/>
                </a:cubicBezTo>
                <a:cubicBezTo>
                  <a:pt x="37" y="14"/>
                  <a:pt x="36" y="13"/>
                  <a:pt x="35" y="13"/>
                </a:cubicBezTo>
                <a:cubicBezTo>
                  <a:pt x="36" y="14"/>
                  <a:pt x="37" y="14"/>
                  <a:pt x="38" y="15"/>
                </a:cubicBezTo>
                <a:close/>
                <a:moveTo>
                  <a:pt x="28" y="1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 90"/>
          <p:cNvGrpSpPr/>
          <p:nvPr/>
        </p:nvGrpSpPr>
        <p:grpSpPr>
          <a:xfrm>
            <a:off x="-36512" y="1052736"/>
            <a:ext cx="9180512" cy="523220"/>
            <a:chOff x="-36512" y="1556792"/>
            <a:chExt cx="9180512" cy="523220"/>
          </a:xfrm>
        </p:grpSpPr>
        <p:sp>
          <p:nvSpPr>
            <p:cNvPr id="92" name="Rectángulo 1"/>
            <p:cNvSpPr>
              <a:spLocks noChangeArrowheads="1"/>
            </p:cNvSpPr>
            <p:nvPr/>
          </p:nvSpPr>
          <p:spPr bwMode="auto">
            <a:xfrm>
              <a:off x="-36512" y="1556792"/>
              <a:ext cx="9180512" cy="523220"/>
            </a:xfrm>
            <a:prstGeom prst="rect">
              <a:avLst/>
            </a:prstGeom>
            <a:solidFill>
              <a:srgbClr val="CD0034"/>
            </a:solidFill>
            <a:ln w="9525">
              <a:noFill/>
              <a:round/>
              <a:headEnd/>
              <a:tailEnd/>
            </a:ln>
          </p:spPr>
          <p:txBody>
            <a:bodyPr lIns="82927" tIns="41464" rIns="82927" bIns="41464" anchor="ctr"/>
            <a:lstStyle/>
            <a:p>
              <a:pPr marL="72000" algn="ctr"/>
              <a:endParaRPr lang="ca-ES" sz="1600" b="1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747" y="1556792"/>
              <a:ext cx="9100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ca-ES" sz="28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Imports de la subvenció</a:t>
              </a:r>
            </a:p>
          </p:txBody>
        </p:sp>
      </p:grpSp>
      <p:pic>
        <p:nvPicPr>
          <p:cNvPr id="144" name="officeArt objec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6482266"/>
            <a:ext cx="1547500" cy="316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1299"/>
              </p:ext>
            </p:extLst>
          </p:nvPr>
        </p:nvGraphicFramePr>
        <p:xfrm>
          <a:off x="1545872" y="2276872"/>
          <a:ext cx="6096000" cy="293052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MESOS ALTA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 SUBVENCIÓ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Menys 8 mesos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mesos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6.364,00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mesos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7.071,00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mesos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7.779,00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mesos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8.486,00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mesos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9.900,00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47664" y="5277108"/>
            <a:ext cx="59766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100" u="sng" dirty="0">
                <a:solidFill>
                  <a:srgbClr val="C00000"/>
                </a:solidFill>
              </a:rPr>
              <a:t>Revocació o reintegrament</a:t>
            </a:r>
          </a:p>
          <a:p>
            <a:pPr>
              <a:buFontTx/>
              <a:buChar char="•"/>
            </a:pPr>
            <a:r>
              <a:rPr lang="ca-ES" altLang="ca-ES" sz="1100" dirty="0"/>
              <a:t>Baixa abans de 8 mesos: subvenció total</a:t>
            </a:r>
          </a:p>
          <a:p>
            <a:pPr>
              <a:buFontTx/>
              <a:buChar char="•"/>
            </a:pPr>
            <a:r>
              <a:rPr lang="ca-ES" altLang="ca-ES" sz="1100" dirty="0"/>
              <a:t>Baixa després 8 mesos: reintegrament parcial subvenció no meritada</a:t>
            </a:r>
            <a:endParaRPr lang="ca-ES" sz="1100" dirty="0"/>
          </a:p>
        </p:txBody>
      </p:sp>
      <p:pic>
        <p:nvPicPr>
          <p:cNvPr id="17" name="Picture 2" descr="D:\77835809z\Desktop\LOGOS ES\economia social v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55576" cy="5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73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cio_departament">
  <a:themeElements>
    <a:clrScheme name="presentacio_departa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1760</Words>
  <Application>Microsoft Office PowerPoint</Application>
  <PresentationFormat>Presentación en pantalla (4:3)</PresentationFormat>
  <Paragraphs>835</Paragraphs>
  <Slides>45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Helvetica</vt:lpstr>
      <vt:lpstr>Roboto</vt:lpstr>
      <vt:lpstr>Roboto Bold</vt:lpstr>
      <vt:lpstr>Wingdings</vt:lpstr>
      <vt:lpstr>Tema de l'Office</vt:lpstr>
      <vt:lpstr>1_presentacio_departament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Eva Rovira Pujol</dc:creator>
  <cp:lastModifiedBy>Ferran Plana Buñuel</cp:lastModifiedBy>
  <cp:revision>362</cp:revision>
  <cp:lastPrinted>2018-01-10T11:40:19Z</cp:lastPrinted>
  <dcterms:created xsi:type="dcterms:W3CDTF">2016-09-14T07:26:56Z</dcterms:created>
  <dcterms:modified xsi:type="dcterms:W3CDTF">2020-02-12T09:23:30Z</dcterms:modified>
</cp:coreProperties>
</file>